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4" r:id="rId2"/>
    <p:sldId id="475" r:id="rId3"/>
    <p:sldId id="485" r:id="rId4"/>
    <p:sldId id="366" r:id="rId5"/>
    <p:sldId id="463" r:id="rId6"/>
    <p:sldId id="464" r:id="rId7"/>
    <p:sldId id="465" r:id="rId8"/>
    <p:sldId id="486" r:id="rId9"/>
    <p:sldId id="487" r:id="rId10"/>
    <p:sldId id="266" r:id="rId11"/>
    <p:sldId id="494" r:id="rId12"/>
    <p:sldId id="488" r:id="rId13"/>
    <p:sldId id="263" r:id="rId14"/>
    <p:sldId id="444" r:id="rId15"/>
    <p:sldId id="424" r:id="rId16"/>
    <p:sldId id="423" r:id="rId17"/>
    <p:sldId id="457" r:id="rId18"/>
    <p:sldId id="456" r:id="rId19"/>
    <p:sldId id="433" r:id="rId20"/>
    <p:sldId id="428" r:id="rId21"/>
    <p:sldId id="436" r:id="rId22"/>
    <p:sldId id="491" r:id="rId23"/>
    <p:sldId id="459" r:id="rId24"/>
    <p:sldId id="493" r:id="rId2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8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0BEE-E6E6-413E-9B3D-7BEBA67E0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9F542-401D-4E6F-9108-4EE25B8CB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669D-1D47-4CC7-8826-304AC6AE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1263-6EEB-430F-8A4D-F974A710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041B-B4EC-4277-996C-D1E21971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937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47B4-309E-4B7E-97F0-676269F0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4732A-5BD1-4988-B93E-B261C65D5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0B0AF-D10C-4920-A1CC-83EA301C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4BA16-63EE-4BE8-9ED7-8E87E9D6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EA3D1-A490-4FCD-9E21-D942BF19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3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8C1E7-9243-49B1-90BA-F0BA578B8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2AAF4-3686-4159-90F5-2170F22A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CF4EB-37B5-4BC0-8370-94AF47FE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32F2-F83D-4008-9D74-BB2629F5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87A5A-6310-43C6-8741-7DDB716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904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33A0-02CB-45A1-AAD9-93314157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771D2-7C40-4B01-B572-AE20E0545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C3DE5-E232-475C-9F2D-3D20D1DC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51BC9-C6BD-457E-BB0B-393118D0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EF001-6B7D-4DE4-B8F1-6BF09F63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40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2E1EF-D9A0-4700-934B-1827DB26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A3768-EEE7-44C4-A480-A0ADA4316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2DEEF-F86F-4C57-AAEA-F3CEF173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6F180-3545-43BA-B7C1-9379841C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6469-2A53-429E-BDFB-F5CC5701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582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D415-7627-474B-A183-3D30F19CE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7008C-96C3-4EE8-9AEE-444BE7711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98041-64C7-4638-8BCA-060BD7585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6DFE7-4099-406D-B186-41C17515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901C3-3473-4FDE-97AC-9DEDE67B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57045-631A-4A4A-87C8-FDDB093F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9127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A709-98AF-4A83-87CF-992E1F82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1A009-7C4F-41D6-B6CA-869B832FD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A2AA9-0229-471A-95BA-F9DE8DDCE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674A3-9325-414C-B512-E3D95AB97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36FC4-A5D6-4875-84F1-5349484EF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78A293-CB57-477D-9F92-DC1FC9B1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A1FBC-4E20-45FB-AC59-0042C8A5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81D03-8014-47E6-8F11-F632E6EF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267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EE1F-9169-43CB-921E-AC1965F0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5B2141-6387-415C-8096-EB2BC275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E8AD9-2028-46BF-94AF-9B4A0AA2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197DC-A894-420A-8DCA-1F1D2151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297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9C563-BCEE-4D2A-8071-F59BE626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4D150-3D4B-4D06-B85A-821D44FA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E2AC9-01FA-4605-B5BB-FD737FCA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560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74B6-6C61-46A0-8F71-8024BDF3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35E0B-1FDA-4102-ACA2-555017D01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72949-7F78-4E69-927C-C40B29BE9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BB513-F894-4BCC-8444-96A10658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DFE0C-CA35-4B13-8250-4AD2E7E2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3D01E-8864-4668-B82A-2CE12EB8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7216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5641-2644-40CA-93E7-C5E9688D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1CB09-4D75-40C7-8E29-D5E9A8269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7F310-33F5-43FE-8486-64B196236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85455-9397-4DA5-A2B4-3B5CD8E9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A6E44-7724-41CA-AC3F-FF70B784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ADD68-0FEB-43DE-81A5-6F92CA62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163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B53BF-71FA-49BD-AC0A-DFC52AF4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5F4B1-27B1-49BE-A002-1276EA403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F115-7B5C-4BB2-AE60-7998529E2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A553C-B3E8-40E8-A706-AFB1ECA731E4}" type="datetimeFigureOut">
              <a:rPr lang="LID4096" smtClean="0"/>
              <a:t>03/03/2024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9AF0E-6771-4586-819B-4AB2E4C15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FA611-2A48-4C46-9608-5CAE5BEC3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89BA6-9829-467C-99C0-A57F2C07D57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1622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csb.org/structure/2l1l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ifesciences.org/articles/02030" TargetMode="External"/><Relationship Id="rId2" Type="http://schemas.openxmlformats.org/officeDocument/2006/relationships/hyperlink" Target="https://gremlin2.bakerlab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elifesciences.org/articles/745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0Z52u8h2es" TargetMode="External"/><Relationship Id="rId2" Type="http://schemas.openxmlformats.org/officeDocument/2006/relationships/hyperlink" Target="https://www.youtube.com/watch?v=gFcp2Xpd29I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o.epfl.ch/bio-64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library.wiley.com/doi/full/10.1002/pro.3279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lecular-modelling.ch/swiss-drug-design.html" TargetMode="External"/><Relationship Id="rId2" Type="http://schemas.openxmlformats.org/officeDocument/2006/relationships/hyperlink" Target="https://chemapps.stolaf.edu/jmol/jsmol/hackamol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mrdb.org/new_predictor/index.shtml?v=v2.138.0" TargetMode="External"/><Relationship Id="rId5" Type="http://schemas.openxmlformats.org/officeDocument/2006/relationships/hyperlink" Target="https://ms.epfl.ch/applications/" TargetMode="External"/><Relationship Id="rId4" Type="http://schemas.openxmlformats.org/officeDocument/2006/relationships/hyperlink" Target="https://cheminfo.github.io/tea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rigoryanlab.org/cccp/" TargetMode="External"/><Relationship Id="rId2" Type="http://schemas.openxmlformats.org/officeDocument/2006/relationships/hyperlink" Target="https://onlinelibrary.wiley.com/doi/full/10.1002/pro.32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cb.csail.mit.edu/cb/multicoil2/cgi-bin/multicoil2.cgi" TargetMode="External"/><Relationship Id="rId4" Type="http://schemas.openxmlformats.org/officeDocument/2006/relationships/hyperlink" Target="https://onlinelibrary.wiley.com/doi/full/10.1002/bies.20160006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83938-483A-4083-B4A1-663067A23AAA}"/>
              </a:ext>
            </a:extLst>
          </p:cNvPr>
          <p:cNvSpPr txBox="1"/>
          <p:nvPr/>
        </p:nvSpPr>
        <p:spPr>
          <a:xfrm>
            <a:off x="191784" y="107963"/>
            <a:ext cx="119657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class: Where to find experimental protein structures and how to view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PDB and its derived databases + many other resources.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Mol. graphics: </a:t>
            </a:r>
            <a:r>
              <a:rPr lang="en-US" sz="2400" b="1" dirty="0" err="1"/>
              <a:t>PyMOL</a:t>
            </a:r>
            <a:r>
              <a:rPr lang="en-US" sz="2400" b="1" dirty="0"/>
              <a:t>, </a:t>
            </a:r>
            <a:r>
              <a:rPr lang="en-US" sz="2400" b="1" dirty="0" err="1"/>
              <a:t>ChimeraX</a:t>
            </a:r>
            <a:r>
              <a:rPr lang="en-US" sz="2400" b="1" dirty="0"/>
              <a:t>, etc.</a:t>
            </a:r>
          </a:p>
          <a:p>
            <a:endParaRPr lang="en-US" sz="2400" b="1" dirty="0"/>
          </a:p>
          <a:p>
            <a:r>
              <a:rPr lang="en-US" sz="2400" b="1" dirty="0"/>
              <a:t>2</a:t>
            </a:r>
            <a:r>
              <a:rPr lang="en-US" sz="2400" b="1" baseline="30000" dirty="0"/>
              <a:t>nd</a:t>
            </a:r>
            <a:r>
              <a:rPr lang="en-US" sz="2400" b="1" dirty="0"/>
              <a:t> class: How to model proteins for which there are no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Homology Modeling exemplified with </a:t>
            </a:r>
            <a:r>
              <a:rPr lang="en-US" sz="2400" b="1" dirty="0" err="1"/>
              <a:t>SwissModel</a:t>
            </a:r>
            <a:r>
              <a:rPr lang="en-US" sz="2400" b="1" dirty="0"/>
              <a:t> / Ab initio with </a:t>
            </a:r>
            <a:r>
              <a:rPr lang="en-US" sz="2400" b="1" dirty="0" err="1"/>
              <a:t>AlphaFold</a:t>
            </a:r>
            <a:r>
              <a:rPr lang="en-US" sz="2400" b="1" dirty="0"/>
              <a:t> in </a:t>
            </a:r>
            <a:r>
              <a:rPr lang="en-US" sz="2400" b="1" dirty="0" err="1"/>
              <a:t>ColabFold</a:t>
            </a:r>
            <a:r>
              <a:rPr lang="en-US" sz="2400" b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Contests like CASP, CAMEO, CAPRI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What to look at in protein model?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     What can we infer safely or not? Are certain details well supported? Do they matter?</a:t>
            </a:r>
          </a:p>
          <a:p>
            <a:endParaRPr lang="en-US" sz="2400" b="1" dirty="0"/>
          </a:p>
          <a:p>
            <a:r>
              <a:rPr lang="en-US" sz="2400" b="1" dirty="0"/>
              <a:t>Today: Modeling beyond protein structures 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Small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Canonical protein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Protein-X complexes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Membranes, micelles, liposomes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Glycans, polymers,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Molecular modeling / simulations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42E34-FB1F-4B90-8329-8370C2F5965D}"/>
              </a:ext>
            </a:extLst>
          </p:cNvPr>
          <p:cNvSpPr/>
          <p:nvPr/>
        </p:nvSpPr>
        <p:spPr>
          <a:xfrm>
            <a:off x="113122" y="131975"/>
            <a:ext cx="11965756" cy="3124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72042B-684D-4FC8-BFCB-984356BC0FB9}"/>
              </a:ext>
            </a:extLst>
          </p:cNvPr>
          <p:cNvSpPr/>
          <p:nvPr/>
        </p:nvSpPr>
        <p:spPr>
          <a:xfrm>
            <a:off x="-1" y="3907107"/>
            <a:ext cx="11965755" cy="2941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868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3176514" y="1377008"/>
            <a:ext cx="3045838" cy="667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Argonaute</a:t>
            </a:r>
            <a:r>
              <a:rPr lang="en-US" sz="2000" dirty="0"/>
              <a:t> 1: processing of non-coding RNAs</a:t>
            </a:r>
          </a:p>
        </p:txBody>
      </p:sp>
      <p:pic>
        <p:nvPicPr>
          <p:cNvPr id="1028" name="Picture 4" descr="C:\Users\LA\Desktop\ago1domai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45" y="1114365"/>
            <a:ext cx="5554952" cy="53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0570" y="6212995"/>
            <a:ext cx="3587432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N-terminal (starts Ser172)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04092" y="5997401"/>
            <a:ext cx="1608703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N-domain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28844" y="1667740"/>
            <a:ext cx="1123650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PAZ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0740" y="2543981"/>
            <a:ext cx="1123650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5652" y="4914984"/>
            <a:ext cx="899713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PIWI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28079" y="5469224"/>
            <a:ext cx="649448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0C50E"/>
                </a:solidFill>
              </a:rPr>
              <a:t>L2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08787" y="1951698"/>
            <a:ext cx="1264664" cy="42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DUF1785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85741" y="824691"/>
            <a:ext cx="7147676" cy="3427221"/>
            <a:chOff x="-3592584" y="2326375"/>
            <a:chExt cx="6277333" cy="3009902"/>
          </a:xfrm>
        </p:grpSpPr>
        <p:grpSp>
          <p:nvGrpSpPr>
            <p:cNvPr id="4" name="Group 3"/>
            <p:cNvGrpSpPr/>
            <p:nvPr/>
          </p:nvGrpSpPr>
          <p:grpSpPr>
            <a:xfrm>
              <a:off x="-3592584" y="2326375"/>
              <a:ext cx="6277333" cy="3009902"/>
              <a:chOff x="-40306" y="606755"/>
              <a:chExt cx="6277333" cy="3009902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457" y="1425587"/>
                <a:ext cx="3059832" cy="394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975" y="1031843"/>
                <a:ext cx="3009710" cy="387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27159" y="1034036"/>
                <a:ext cx="11402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/>
                  <a:t>Charge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40306" y="1476615"/>
                <a:ext cx="13759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/>
                  <a:t>Hydrophobicity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4207506" y="1227467"/>
                <a:ext cx="351688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207506" y="1693459"/>
                <a:ext cx="351688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559198" y="1227467"/>
                <a:ext cx="46598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559198" y="1693459"/>
                <a:ext cx="46598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16398" y="1702252"/>
                <a:ext cx="1220629" cy="1914405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16398" y="1218675"/>
                <a:ext cx="1220629" cy="2397982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ight Brace 20"/>
              <p:cNvSpPr/>
              <p:nvPr/>
            </p:nvSpPr>
            <p:spPr>
              <a:xfrm rot="16200000" flipV="1">
                <a:off x="2200722" y="-16896"/>
                <a:ext cx="129397" cy="1802923"/>
              </a:xfrm>
              <a:prstGeom prst="rightBrac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Brace 21"/>
              <p:cNvSpPr/>
              <p:nvPr/>
            </p:nvSpPr>
            <p:spPr>
              <a:xfrm rot="16200000" flipV="1">
                <a:off x="3668379" y="384262"/>
                <a:ext cx="129397" cy="1000606"/>
              </a:xfrm>
              <a:prstGeom prst="rightBrac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221414" y="606755"/>
                <a:ext cx="21812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err="1">
                    <a:solidFill>
                      <a:srgbClr val="0000FF"/>
                    </a:solidFill>
                  </a:rPr>
                  <a:t>NtD</a:t>
                </a:r>
                <a:r>
                  <a:rPr lang="en-US" sz="1000" b="1" dirty="0">
                    <a:solidFill>
                      <a:srgbClr val="0000FF"/>
                    </a:solidFill>
                  </a:rPr>
                  <a:t>+ (disordered, mostly positive)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154989" y="606755"/>
                <a:ext cx="21812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err="1">
                    <a:solidFill>
                      <a:srgbClr val="FF0000"/>
                    </a:solidFill>
                  </a:rPr>
                  <a:t>Ntd</a:t>
                </a:r>
                <a:r>
                  <a:rPr lang="en-US" sz="1000" b="1" dirty="0">
                    <a:solidFill>
                      <a:srgbClr val="FF0000"/>
                    </a:solidFill>
                  </a:rPr>
                  <a:t>- (orderable, mostly negative)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624889" y="949655"/>
                <a:ext cx="4226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NES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205539" y="949655"/>
                <a:ext cx="4226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00FF"/>
                    </a:solidFill>
                  </a:rPr>
                  <a:t>NLS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32012" y="2906973"/>
              <a:ext cx="66438" cy="1410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2219088" y="2906973"/>
              <a:ext cx="66438" cy="14102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0" y="6479078"/>
            <a:ext cx="3902697" cy="33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/>
              <a:t>Side note: It’s always worth looking at sequences yourself!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765BB0-647E-4749-902A-A37C552DBC8C}"/>
              </a:ext>
            </a:extLst>
          </p:cNvPr>
          <p:cNvSpPr txBox="1"/>
          <p:nvPr/>
        </p:nvSpPr>
        <p:spPr>
          <a:xfrm>
            <a:off x="0" y="841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Protein-X complexes: Example of functional MORF, sequence predictions, and modeling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938826-052E-4F10-81A1-844F2C4626E3}"/>
              </a:ext>
            </a:extLst>
          </p:cNvPr>
          <p:cNvSpPr/>
          <p:nvPr/>
        </p:nvSpPr>
        <p:spPr>
          <a:xfrm>
            <a:off x="208348" y="3013015"/>
            <a:ext cx="50946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Predicted and validated NES:</a:t>
            </a:r>
          </a:p>
          <a:p>
            <a:r>
              <a:rPr lang="en-US" dirty="0">
                <a:solidFill>
                  <a:srgbClr val="FF0000"/>
                </a:solidFill>
              </a:rPr>
              <a:t>TQ</a:t>
            </a: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en-US" dirty="0">
                <a:solidFill>
                  <a:srgbClr val="FF0000"/>
                </a:solidFill>
              </a:rPr>
              <a:t>PEPT</a:t>
            </a:r>
            <a:r>
              <a:rPr lang="en-US" b="1" u="sng" dirty="0">
                <a:solidFill>
                  <a:srgbClr val="FF0000"/>
                </a:solidFill>
              </a:rPr>
              <a:t>VL</a:t>
            </a:r>
            <a:r>
              <a:rPr lang="en-US" u="sng" dirty="0">
                <a:solidFill>
                  <a:srgbClr val="FF0000"/>
                </a:solidFill>
              </a:rPr>
              <a:t>AQQ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>
                <a:solidFill>
                  <a:srgbClr val="FF0000"/>
                </a:solidFill>
              </a:rPr>
              <a:t>EQ</a:t>
            </a:r>
            <a:r>
              <a:rPr lang="en-US" b="1" u="sng" dirty="0">
                <a:solidFill>
                  <a:srgbClr val="FF0000"/>
                </a:solidFill>
              </a:rPr>
              <a:t>L</a:t>
            </a:r>
            <a:r>
              <a:rPr lang="en-US" u="sng" dirty="0">
                <a:solidFill>
                  <a:srgbClr val="FF0000"/>
                </a:solidFill>
              </a:rPr>
              <a:t>S</a:t>
            </a:r>
            <a:r>
              <a:rPr lang="en-US" b="1" u="sng" dirty="0">
                <a:solidFill>
                  <a:srgbClr val="FF0000"/>
                </a:solidFill>
              </a:rPr>
              <a:t>V</a:t>
            </a:r>
            <a:r>
              <a:rPr lang="en-US" u="sng" dirty="0">
                <a:solidFill>
                  <a:srgbClr val="FF0000"/>
                </a:solidFill>
              </a:rPr>
              <a:t>EQ</a:t>
            </a:r>
            <a:r>
              <a:rPr lang="en-US" dirty="0">
                <a:solidFill>
                  <a:srgbClr val="FF0000"/>
                </a:solidFill>
              </a:rPr>
              <a:t>GAPSQA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QP</a:t>
            </a:r>
            <a:r>
              <a:rPr lang="en-US" b="1" dirty="0">
                <a:solidFill>
                  <a:srgbClr val="FF0000"/>
                </a:solidFill>
              </a:rPr>
              <a:t>I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Structure of similar peptide bound to Exportin-1 at </a:t>
            </a:r>
          </a:p>
          <a:p>
            <a:r>
              <a:rPr lang="en-US" dirty="0">
                <a:solidFill>
                  <a:srgbClr val="FF0000"/>
                </a:solidFill>
                <a:hlinkClick r:id="rId5"/>
              </a:rPr>
              <a:t>https://www.rcsb.org/structure/2l1l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Concept of “folding upon binding”.</a:t>
            </a:r>
          </a:p>
          <a:p>
            <a:endParaRPr lang="en-US" dirty="0"/>
          </a:p>
          <a:p>
            <a:r>
              <a:rPr lang="en-US" dirty="0"/>
              <a:t>AF-multimer to predict interaction between NES and the exportin protein</a:t>
            </a:r>
          </a:p>
        </p:txBody>
      </p:sp>
    </p:spTree>
    <p:extLst>
      <p:ext uri="{BB962C8B-B14F-4D97-AF65-F5344CB8AC3E}">
        <p14:creationId xmlns:p14="http://schemas.microsoft.com/office/powerpoint/2010/main" val="22905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15620-9629-41E3-B37D-E44663B36E1E}"/>
              </a:ext>
            </a:extLst>
          </p:cNvPr>
          <p:cNvSpPr/>
          <p:nvPr/>
        </p:nvSpPr>
        <p:spPr>
          <a:xfrm>
            <a:off x="285946" y="864510"/>
            <a:ext cx="1152583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Protein-X Docking:                                         Purely predicted or informed with data</a:t>
            </a:r>
          </a:p>
          <a:p>
            <a:r>
              <a:rPr lang="en-US" b="1" dirty="0">
                <a:solidFill>
                  <a:srgbClr val="00B0F0"/>
                </a:solidFill>
              </a:rPr>
              <a:t>                                                             Z-Dock, HADDOCK                               </a:t>
            </a:r>
            <a:r>
              <a:rPr lang="en-US" b="1" dirty="0" err="1">
                <a:solidFill>
                  <a:srgbClr val="00B0F0"/>
                </a:solidFill>
              </a:rPr>
              <a:t>HADDOCK</a:t>
            </a:r>
            <a:r>
              <a:rPr lang="en-US" b="1" dirty="0">
                <a:solidFill>
                  <a:srgbClr val="00B0F0"/>
                </a:solidFill>
              </a:rPr>
              <a:t>, others</a:t>
            </a:r>
          </a:p>
          <a:p>
            <a:endParaRPr lang="en-US" b="1" dirty="0"/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Check CAPRI  (~CASP for complexes)</a:t>
            </a:r>
            <a:endParaRPr lang="LID4096" b="1" dirty="0">
              <a:solidFill>
                <a:srgbClr val="FF0000"/>
              </a:solidFill>
            </a:endParaRPr>
          </a:p>
          <a:p>
            <a:endParaRPr lang="en-US" b="1" dirty="0"/>
          </a:p>
          <a:p>
            <a:pPr algn="ctr"/>
            <a:r>
              <a:rPr lang="en-US" b="1" dirty="0"/>
              <a:t>Note that “data” is not only experimental</a:t>
            </a:r>
          </a:p>
          <a:p>
            <a:pPr algn="ctr"/>
            <a:endParaRPr lang="en-US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Conservation vs. Variation (Protein-protein coevolution)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See </a:t>
            </a:r>
            <a:r>
              <a:rPr lang="en-US" dirty="0">
                <a:hlinkClick r:id="rId2"/>
              </a:rPr>
              <a:t>https://gremlin2.bakerlab.org/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https://elifesciences.org/articles/02030</a:t>
            </a:r>
            <a:r>
              <a:rPr lang="en-US" dirty="0"/>
              <a:t> (for ex. Fig. 2)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Of course chemical/physical sense, but this is usually considered by the docking method itself.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The HADDOCK people further explore</a:t>
            </a:r>
          </a:p>
          <a:p>
            <a:r>
              <a:rPr lang="en-US" b="1" dirty="0"/>
              <a:t>other interesting points, like this one in  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</a:p>
          <a:p>
            <a:r>
              <a:rPr lang="en-US" b="1" dirty="0">
                <a:hlinkClick r:id="rId4"/>
              </a:rPr>
              <a:t>https://elifesciences.org/articles/7454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CF4D0-A912-46DB-BDE6-B4CD7128EA96}"/>
              </a:ext>
            </a:extLst>
          </p:cNvPr>
          <p:cNvSpPr txBox="1"/>
          <p:nvPr/>
        </p:nvSpPr>
        <p:spPr>
          <a:xfrm>
            <a:off x="0" y="8418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Protein-X complexes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A7B8D-8679-445D-9B4C-C6D0871AE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19" y="4434279"/>
            <a:ext cx="5556069" cy="23099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B35C3F-6F5E-4627-8460-6553FD2DF73D}"/>
              </a:ext>
            </a:extLst>
          </p:cNvPr>
          <p:cNvSpPr/>
          <p:nvPr/>
        </p:nvSpPr>
        <p:spPr>
          <a:xfrm>
            <a:off x="179109" y="2196445"/>
            <a:ext cx="11887200" cy="4661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58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E6760-4410-4742-95B5-93A655A5A78F}"/>
              </a:ext>
            </a:extLst>
          </p:cNvPr>
          <p:cNvSpPr txBox="1"/>
          <p:nvPr/>
        </p:nvSpPr>
        <p:spPr>
          <a:xfrm>
            <a:off x="414780" y="621507"/>
            <a:ext cx="85312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Membranes, micelles, liposomes, etc.</a:t>
            </a:r>
          </a:p>
          <a:p>
            <a:endParaRPr lang="en-US" sz="2600" b="1" dirty="0"/>
          </a:p>
          <a:p>
            <a:endParaRPr lang="LID4096" sz="2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9E0F4-D483-483E-A528-23CEFC51D5E3}"/>
              </a:ext>
            </a:extLst>
          </p:cNvPr>
          <p:cNvSpPr txBox="1"/>
          <p:nvPr/>
        </p:nvSpPr>
        <p:spPr>
          <a:xfrm>
            <a:off x="414780" y="1649029"/>
            <a:ext cx="8531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Glycans, glycolipids</a:t>
            </a:r>
          </a:p>
          <a:p>
            <a:endParaRPr lang="en-US" sz="2600" b="1" dirty="0"/>
          </a:p>
          <a:p>
            <a:endParaRPr lang="en-US" sz="2600" b="1" dirty="0"/>
          </a:p>
          <a:p>
            <a:r>
              <a:rPr lang="en-US" sz="2600" b="1" dirty="0"/>
              <a:t>Polymers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9C005-C379-464B-96EF-0339FB5A1254}"/>
              </a:ext>
            </a:extLst>
          </p:cNvPr>
          <p:cNvSpPr txBox="1"/>
          <p:nvPr/>
        </p:nvSpPr>
        <p:spPr>
          <a:xfrm>
            <a:off x="414780" y="3755704"/>
            <a:ext cx="85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…etc.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10C21-1A53-480F-926E-A0B8B5EBE867}"/>
              </a:ext>
            </a:extLst>
          </p:cNvPr>
          <p:cNvSpPr txBox="1"/>
          <p:nvPr/>
        </p:nvSpPr>
        <p:spPr>
          <a:xfrm>
            <a:off x="7192651" y="2046634"/>
            <a:ext cx="49050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CHARMM-GUI website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To setup models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And parametrize them for simulations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576366E-F426-4B2B-9EB5-E57AB49D6BC5}"/>
              </a:ext>
            </a:extLst>
          </p:cNvPr>
          <p:cNvSpPr/>
          <p:nvPr/>
        </p:nvSpPr>
        <p:spPr>
          <a:xfrm>
            <a:off x="5986021" y="461913"/>
            <a:ext cx="820132" cy="3786234"/>
          </a:xfrm>
          <a:prstGeom prst="righ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673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827994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Molecular Modeling = building a (physical or intangible) representation of a molecule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Quantum, classical atoms, coarse-grained  --  </a:t>
            </a:r>
            <a:r>
              <a:rPr lang="en-US" i="1" dirty="0">
                <a:solidFill>
                  <a:srgbClr val="0000FF"/>
                </a:solidFill>
              </a:rPr>
              <a:t>In </a:t>
            </a:r>
            <a:r>
              <a:rPr lang="en-US" i="1" dirty="0" err="1">
                <a:solidFill>
                  <a:srgbClr val="0000FF"/>
                </a:solidFill>
              </a:rPr>
              <a:t>silico</a:t>
            </a:r>
            <a:r>
              <a:rPr lang="en-US" dirty="0">
                <a:solidFill>
                  <a:srgbClr val="0000FF"/>
                </a:solidFill>
              </a:rPr>
              <a:t>, on paper, in your hands…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Based on experimental data, computer calculations, knowledge + intuition, etc.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Even “experimental” structures are actually models!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Molecular Simulation = propagation of a model over time, scales, etc…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                  …through computer calculations but also in your mind or in your hands,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following data-based potentials, physical potentials, experimental data, knowledge + intuition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lvl="7"/>
            <a:r>
              <a:rPr lang="en-US" i="1" dirty="0"/>
              <a:t>F = electrostatics + bonds + angles + van der Waals + …</a:t>
            </a:r>
          </a:p>
          <a:p>
            <a:pPr lvl="7"/>
            <a:endParaRPr lang="en-US" sz="600" i="1" dirty="0"/>
          </a:p>
          <a:p>
            <a:pPr lvl="7"/>
            <a:r>
              <a:rPr lang="en-US" i="1" dirty="0"/>
              <a:t>			A = F / m</a:t>
            </a:r>
          </a:p>
          <a:p>
            <a:pPr lvl="7"/>
            <a:endParaRPr lang="en-US" sz="600" i="1" dirty="0"/>
          </a:p>
          <a:p>
            <a:pPr lvl="7"/>
            <a:r>
              <a:rPr lang="en-US" i="1" dirty="0"/>
              <a:t>		d(</a:t>
            </a:r>
            <a:r>
              <a:rPr lang="en-US" i="1" dirty="0" err="1"/>
              <a:t>x,y,z</a:t>
            </a:r>
            <a:r>
              <a:rPr lang="en-US" i="1" dirty="0"/>
              <a:t>) = (</a:t>
            </a:r>
            <a:r>
              <a:rPr lang="en-US" i="1" dirty="0" err="1"/>
              <a:t>x,y,z</a:t>
            </a:r>
            <a:r>
              <a:rPr lang="en-US" i="1" dirty="0"/>
              <a:t>) + v dt + 0.5 a dt</a:t>
            </a:r>
            <a:r>
              <a:rPr lang="en-US" i="1" baseline="30000" dirty="0"/>
              <a:t>2</a:t>
            </a:r>
          </a:p>
          <a:p>
            <a:pPr lvl="7"/>
            <a:endParaRPr lang="en-US" i="1" baseline="30000" dirty="0"/>
          </a:p>
          <a:p>
            <a:pPr lvl="7"/>
            <a:r>
              <a:rPr lang="en-US" i="1" dirty="0"/>
              <a:t>		   (</a:t>
            </a:r>
            <a:r>
              <a:rPr lang="en-US" i="1" dirty="0" err="1"/>
              <a:t>x,y,z</a:t>
            </a:r>
            <a:r>
              <a:rPr lang="en-US" i="1" dirty="0"/>
              <a:t>) @ t </a:t>
            </a:r>
            <a:r>
              <a:rPr lang="en-US" i="1" dirty="0">
                <a:sym typeface="Wingdings" panose="05000000000000000000" pitchFamily="2" charset="2"/>
              </a:rPr>
              <a:t>  (</a:t>
            </a:r>
            <a:r>
              <a:rPr lang="en-US" i="1" dirty="0" err="1">
                <a:sym typeface="Wingdings" panose="05000000000000000000" pitchFamily="2" charset="2"/>
              </a:rPr>
              <a:t>x,y,z</a:t>
            </a:r>
            <a:r>
              <a:rPr lang="en-US" i="1" dirty="0">
                <a:sym typeface="Wingdings" panose="05000000000000000000" pitchFamily="2" charset="2"/>
              </a:rPr>
              <a:t>) @ </a:t>
            </a:r>
            <a:r>
              <a:rPr lang="en-US" i="1" dirty="0" err="1">
                <a:sym typeface="Wingdings" panose="05000000000000000000" pitchFamily="2" charset="2"/>
              </a:rPr>
              <a:t>t+dt</a:t>
            </a:r>
            <a:endParaRPr lang="en-US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732D5-7E7E-43C6-9796-49F86E846DF8}"/>
              </a:ext>
            </a:extLst>
          </p:cNvPr>
          <p:cNvSpPr/>
          <p:nvPr/>
        </p:nvSpPr>
        <p:spPr>
          <a:xfrm>
            <a:off x="1524000" y="681810"/>
            <a:ext cx="9144000" cy="241308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9DC1C-3D13-4C60-A83B-C486E368062C}"/>
              </a:ext>
            </a:extLst>
          </p:cNvPr>
          <p:cNvSpPr txBox="1"/>
          <p:nvPr/>
        </p:nvSpPr>
        <p:spPr>
          <a:xfrm>
            <a:off x="1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Molecular modeling / simulations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11529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19912" y="0"/>
            <a:ext cx="9148088" cy="734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i="1" dirty="0"/>
              <a:t>3 – </a:t>
            </a:r>
            <a:r>
              <a:rPr lang="es-ES" sz="3300" b="1" i="1" dirty="0" err="1"/>
              <a:t>Modeling</a:t>
            </a:r>
            <a:r>
              <a:rPr lang="es-ES" sz="3300" b="1" i="1" dirty="0"/>
              <a:t> and (vs.) </a:t>
            </a:r>
            <a:r>
              <a:rPr lang="es-ES" sz="3300" b="1" i="1" dirty="0" err="1"/>
              <a:t>simulation</a:t>
            </a:r>
            <a:endParaRPr lang="en-US" sz="33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827994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Molecular Modeling = building a (physical or intangible) representation of a molecule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Quantum, classical atoms, coarse-grained  --  </a:t>
            </a:r>
            <a:r>
              <a:rPr lang="en-US" i="1" dirty="0">
                <a:solidFill>
                  <a:srgbClr val="0000FF"/>
                </a:solidFill>
              </a:rPr>
              <a:t>In </a:t>
            </a:r>
            <a:r>
              <a:rPr lang="en-US" i="1" dirty="0" err="1">
                <a:solidFill>
                  <a:srgbClr val="0000FF"/>
                </a:solidFill>
              </a:rPr>
              <a:t>silico</a:t>
            </a:r>
            <a:r>
              <a:rPr lang="en-US" dirty="0">
                <a:solidFill>
                  <a:srgbClr val="0000FF"/>
                </a:solidFill>
              </a:rPr>
              <a:t>, on paper, in your hands…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Based on experimental data, computer calculations, knowledge + intuition, etc.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Even “experimental” structures are actually models!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Molecular Simulation = propagation of a model over time, scales, etc…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                  …through computer calculations but also in your mind or in your hands,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algn="r"/>
            <a:r>
              <a:rPr lang="en-US" dirty="0">
                <a:solidFill>
                  <a:srgbClr val="0000FF"/>
                </a:solidFill>
              </a:rPr>
              <a:t>following data-based potentials, physical potentials, experimental data, knowledge + intuition</a:t>
            </a:r>
          </a:p>
          <a:p>
            <a:pPr algn="r"/>
            <a:endParaRPr lang="en-US" dirty="0">
              <a:solidFill>
                <a:srgbClr val="0000FF"/>
              </a:solidFill>
            </a:endParaRPr>
          </a:p>
          <a:p>
            <a:pPr lvl="7"/>
            <a:r>
              <a:rPr lang="en-US" i="1" dirty="0"/>
              <a:t>	F = electrostatics + bonds + angles + van der Waals + …</a:t>
            </a:r>
          </a:p>
          <a:p>
            <a:pPr lvl="7"/>
            <a:endParaRPr lang="en-US" sz="600" i="1" dirty="0"/>
          </a:p>
          <a:p>
            <a:pPr lvl="7"/>
            <a:r>
              <a:rPr lang="en-US" i="1" dirty="0"/>
              <a:t>				A = F / m</a:t>
            </a:r>
          </a:p>
          <a:p>
            <a:pPr lvl="7"/>
            <a:endParaRPr lang="en-US" sz="600" i="1" dirty="0"/>
          </a:p>
          <a:p>
            <a:pPr lvl="7"/>
            <a:r>
              <a:rPr lang="en-US" i="1" dirty="0"/>
              <a:t>			d(</a:t>
            </a:r>
            <a:r>
              <a:rPr lang="en-US" i="1" dirty="0" err="1"/>
              <a:t>x,y,z</a:t>
            </a:r>
            <a:r>
              <a:rPr lang="en-US" i="1" dirty="0"/>
              <a:t>) = (</a:t>
            </a:r>
            <a:r>
              <a:rPr lang="en-US" i="1" dirty="0" err="1"/>
              <a:t>x,y,z</a:t>
            </a:r>
            <a:r>
              <a:rPr lang="en-US" i="1" dirty="0"/>
              <a:t>) + v dt + 0.5 a dt</a:t>
            </a:r>
            <a:r>
              <a:rPr lang="en-US" i="1" baseline="30000" dirty="0"/>
              <a:t>2</a:t>
            </a:r>
          </a:p>
          <a:p>
            <a:pPr lvl="7"/>
            <a:endParaRPr lang="en-US" i="1" baseline="30000" dirty="0"/>
          </a:p>
          <a:p>
            <a:pPr lvl="7"/>
            <a:r>
              <a:rPr lang="en-US" i="1" dirty="0"/>
              <a:t>		   	   (</a:t>
            </a:r>
            <a:r>
              <a:rPr lang="en-US" i="1" dirty="0" err="1"/>
              <a:t>x,y,z</a:t>
            </a:r>
            <a:r>
              <a:rPr lang="en-US" i="1" dirty="0"/>
              <a:t>) @ t </a:t>
            </a:r>
            <a:r>
              <a:rPr lang="en-US" i="1" dirty="0">
                <a:sym typeface="Wingdings" panose="05000000000000000000" pitchFamily="2" charset="2"/>
              </a:rPr>
              <a:t>  (</a:t>
            </a:r>
            <a:r>
              <a:rPr lang="en-US" i="1" dirty="0" err="1">
                <a:sym typeface="Wingdings" panose="05000000000000000000" pitchFamily="2" charset="2"/>
              </a:rPr>
              <a:t>x,y,z</a:t>
            </a:r>
            <a:r>
              <a:rPr lang="en-US" i="1" dirty="0">
                <a:sym typeface="Wingdings" panose="05000000000000000000" pitchFamily="2" charset="2"/>
              </a:rPr>
              <a:t>) @ </a:t>
            </a:r>
            <a:r>
              <a:rPr lang="en-US" i="1" dirty="0" err="1">
                <a:sym typeface="Wingdings" panose="05000000000000000000" pitchFamily="2" charset="2"/>
              </a:rPr>
              <a:t>t+dt</a:t>
            </a:r>
            <a:endParaRPr lang="en-US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732D5-7E7E-43C6-9796-49F86E846DF8}"/>
              </a:ext>
            </a:extLst>
          </p:cNvPr>
          <p:cNvSpPr/>
          <p:nvPr/>
        </p:nvSpPr>
        <p:spPr>
          <a:xfrm>
            <a:off x="1519912" y="3253072"/>
            <a:ext cx="9144000" cy="353893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011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FD7B3-2FC2-4ACD-802C-EECD6C930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09" y="920588"/>
            <a:ext cx="6210382" cy="5016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BBCDA1-CB80-43F5-A7E9-A0A8692EBFCE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Models of different “resolution” or “granularity”</a:t>
            </a:r>
          </a:p>
        </p:txBody>
      </p:sp>
    </p:spTree>
    <p:extLst>
      <p:ext uri="{BB962C8B-B14F-4D97-AF65-F5344CB8AC3E}">
        <p14:creationId xmlns:p14="http://schemas.microsoft.com/office/powerpoint/2010/main" val="156209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7E8991-EE37-4807-98DB-C73E48F26382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Models of different “resolution” or “granularity”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E376A-6E59-4049-AAF3-7E5387B01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33" y="915138"/>
            <a:ext cx="4220146" cy="2945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2DB259-E4A5-4C11-9BC0-31CCC05E552E}"/>
              </a:ext>
            </a:extLst>
          </p:cNvPr>
          <p:cNvSpPr txBox="1"/>
          <p:nvPr/>
        </p:nvSpPr>
        <p:spPr>
          <a:xfrm>
            <a:off x="8494714" y="2434878"/>
            <a:ext cx="2078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Coarse-grained forcefields</a:t>
            </a:r>
          </a:p>
          <a:p>
            <a:pPr algn="ctr"/>
            <a:r>
              <a:rPr lang="en-US" b="1" dirty="0"/>
              <a:t>MARTINI, SIRAH</a:t>
            </a:r>
            <a:endParaRPr lang="LID4096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98670-903B-42D9-9EC5-8A740E5F421F}"/>
              </a:ext>
            </a:extLst>
          </p:cNvPr>
          <p:cNvSpPr txBox="1"/>
          <p:nvPr/>
        </p:nvSpPr>
        <p:spPr>
          <a:xfrm>
            <a:off x="1491019" y="2434879"/>
            <a:ext cx="207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All-atom forcefields</a:t>
            </a:r>
          </a:p>
          <a:p>
            <a:pPr algn="ctr"/>
            <a:r>
              <a:rPr lang="en-US" b="1" dirty="0"/>
              <a:t>AMBER, CHARMM</a:t>
            </a:r>
            <a:endParaRPr lang="LID4096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82B6A-5713-4D6A-8950-185F27704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596" y="1444995"/>
            <a:ext cx="1104900" cy="942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C2D9AE-FAD5-40D5-B444-71B91E3D5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354" y="1637829"/>
            <a:ext cx="1104900" cy="819150"/>
          </a:xfrm>
          <a:prstGeom prst="rect">
            <a:avLst/>
          </a:prstGeom>
        </p:spPr>
      </p:pic>
      <p:pic>
        <p:nvPicPr>
          <p:cNvPr id="15" name="Picture 2" descr="http://charmm-gui.org/images/basic/logo.png">
            <a:extLst>
              <a:ext uri="{FF2B5EF4-FFF2-40B4-BE49-F238E27FC236}">
                <a16:creationId xmlns:a16="http://schemas.microsoft.com/office/drawing/2014/main" id="{7A12595A-CE46-452C-AAD1-1AB76E97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357811"/>
            <a:ext cx="26193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1302C-78E6-4D70-8640-3323B23AB95B}"/>
              </a:ext>
            </a:extLst>
          </p:cNvPr>
          <p:cNvSpPr txBox="1"/>
          <p:nvPr/>
        </p:nvSpPr>
        <p:spPr>
          <a:xfrm>
            <a:off x="1168923" y="5023723"/>
            <a:ext cx="10200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Website to prepare systems for simulation with CHARMM36m, MARTINI and other force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Load PDB file and follow steps to create topologies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 files and run in amber, </a:t>
            </a:r>
            <a:r>
              <a:rPr lang="en-US" dirty="0" err="1"/>
              <a:t>gromacs</a:t>
            </a:r>
            <a:r>
              <a:rPr lang="en-US" dirty="0"/>
              <a:t>, </a:t>
            </a:r>
            <a:r>
              <a:rPr lang="en-US" dirty="0" err="1"/>
              <a:t>namd</a:t>
            </a:r>
            <a:r>
              <a:rPr lang="en-US" dirty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recommended but only if you know what you are doing or you just want to view your system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1550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2431" y="119317"/>
            <a:ext cx="1084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In principle, fully physics-based simulations have the potential to tell you everything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795579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But often at a huge cost: as you see many problems are out of reach in practical terms!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Therefore data/knowledge-based methods most of the time offer better options! (e.g. AF2)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829" y="741457"/>
            <a:ext cx="116043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Reactions and spectroscopy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(Quantum Mechanics! –very special expertise)</a:t>
            </a: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Folding of small proteins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(only for small proteins and with a lot of sampling)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ex. </a:t>
            </a:r>
            <a:r>
              <a:rPr lang="en-US" sz="2400" dirty="0">
                <a:hlinkClick r:id="rId2"/>
              </a:rPr>
              <a:t>https://www.youtube.com/watch?v=gFcp2Xpd29I</a:t>
            </a:r>
            <a:r>
              <a:rPr lang="en-US" sz="2400" dirty="0"/>
              <a:t>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Protein-protein/membrane/nucleic acid/small molecule interactions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(CG…)</a:t>
            </a: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Binding of substrates and ligands to protein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(multiple replicas)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ex.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https://www.youtube.com/watch?v=V0Z52u8h2es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Hydration dynamics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(well sampled, because water moves fast)</a:t>
            </a: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Functional motions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(ok for small rearrangements, but not for conformational changes)</a:t>
            </a:r>
          </a:p>
        </p:txBody>
      </p:sp>
    </p:spTree>
    <p:extLst>
      <p:ext uri="{BB962C8B-B14F-4D97-AF65-F5344CB8AC3E}">
        <p14:creationId xmlns:p14="http://schemas.microsoft.com/office/powerpoint/2010/main" val="423823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6058" y="935105"/>
            <a:ext cx="87516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Special tools such as: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MD in specialized computers like Anton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Replica-exchange and similar MD methods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Biased enhanced-sampling MD methods (…)</a:t>
            </a:r>
          </a:p>
          <a:p>
            <a:pPr marL="342900" indent="-342900" algn="ctr">
              <a:buFontTx/>
              <a:buChar char="-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Tx/>
              <a:buChar char="-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AI-based methods for exploring protein conformations (Noe @ Microsoft among others)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93777B-6082-451C-AB7D-7C4D0050FED8}"/>
              </a:ext>
            </a:extLst>
          </p:cNvPr>
          <p:cNvSpPr/>
          <p:nvPr/>
        </p:nvSpPr>
        <p:spPr>
          <a:xfrm>
            <a:off x="706694" y="157937"/>
            <a:ext cx="10186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That MD simulations are very limited doesn’t mean there’s no interest in them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11B2D7-B8C0-4268-B3C3-4D7C19780D80}"/>
              </a:ext>
            </a:extLst>
          </p:cNvPr>
          <p:cNvGrpSpPr/>
          <p:nvPr/>
        </p:nvGrpSpPr>
        <p:grpSpPr>
          <a:xfrm>
            <a:off x="8449799" y="1695917"/>
            <a:ext cx="1870803" cy="1435816"/>
            <a:chOff x="6516216" y="1052736"/>
            <a:chExt cx="2649280" cy="2033286"/>
          </a:xfrm>
        </p:grpSpPr>
        <p:pic>
          <p:nvPicPr>
            <p:cNvPr id="11" name="Picture 4" descr="Image result for anton md simulations">
              <a:extLst>
                <a:ext uri="{FF2B5EF4-FFF2-40B4-BE49-F238E27FC236}">
                  <a16:creationId xmlns:a16="http://schemas.microsoft.com/office/drawing/2014/main" id="{B8EFEFD1-A664-40F8-ABD2-37B6BCABE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052736"/>
              <a:ext cx="2319561" cy="1769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DD0619-4EFE-4E1B-9E0E-24D769B7A79B}"/>
                </a:ext>
              </a:extLst>
            </p:cNvPr>
            <p:cNvSpPr txBox="1"/>
            <p:nvPr/>
          </p:nvSpPr>
          <p:spPr>
            <a:xfrm>
              <a:off x="8100392" y="2780928"/>
              <a:ext cx="1065104" cy="305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DE Shaw Res.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78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F071AB9-A912-47A4-A948-546CFD567337}"/>
              </a:ext>
            </a:extLst>
          </p:cNvPr>
          <p:cNvSpPr txBox="1">
            <a:spLocks/>
          </p:cNvSpPr>
          <p:nvPr/>
        </p:nvSpPr>
        <p:spPr>
          <a:xfrm>
            <a:off x="6945748" y="6410325"/>
            <a:ext cx="3722253" cy="4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/>
              <a:t>Abriata et al </a:t>
            </a:r>
            <a:r>
              <a:rPr lang="en-US" sz="3000" i="1" dirty="0"/>
              <a:t>Accounts Chem Res</a:t>
            </a:r>
            <a:r>
              <a:rPr lang="en-US" sz="3000" dirty="0"/>
              <a:t> 2017</a:t>
            </a:r>
          </a:p>
          <a:p>
            <a:pPr algn="r"/>
            <a:r>
              <a:rPr lang="en-US" sz="3000" dirty="0"/>
              <a:t>Fernandez et al </a:t>
            </a:r>
            <a:r>
              <a:rPr lang="en-US" sz="3000" i="1" dirty="0"/>
              <a:t>mBio</a:t>
            </a:r>
            <a:r>
              <a:rPr lang="en-US" sz="3000" dirty="0"/>
              <a:t> 2019</a:t>
            </a:r>
            <a:endParaRPr lang="LID4096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8CB9F-BDEE-4554-8744-16BD45286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05" y="1856743"/>
            <a:ext cx="3000265" cy="3916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EBF29-B283-4C25-B6CE-A00B98CB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75" y="1856742"/>
            <a:ext cx="5550277" cy="34050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6FE045-9694-4179-AEE2-E8406CFD0D0F}"/>
              </a:ext>
            </a:extLst>
          </p:cNvPr>
          <p:cNvSpPr txBox="1">
            <a:spLocks/>
          </p:cNvSpPr>
          <p:nvPr/>
        </p:nvSpPr>
        <p:spPr>
          <a:xfrm>
            <a:off x="1401452" y="1131217"/>
            <a:ext cx="9144000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1" dirty="0"/>
              <a:t>Example: Understanding protein – membrane mechanics with atomistic detail</a:t>
            </a:r>
            <a:endParaRPr lang="LID4096" sz="3000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3ADBB5-5355-4613-86D6-27A4986C8B24}"/>
              </a:ext>
            </a:extLst>
          </p:cNvPr>
          <p:cNvSpPr/>
          <p:nvPr/>
        </p:nvSpPr>
        <p:spPr>
          <a:xfrm>
            <a:off x="2345791" y="310337"/>
            <a:ext cx="721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When systems and questions are well posed, MD helps</a:t>
            </a:r>
          </a:p>
        </p:txBody>
      </p:sp>
    </p:spTree>
    <p:extLst>
      <p:ext uri="{BB962C8B-B14F-4D97-AF65-F5344CB8AC3E}">
        <p14:creationId xmlns:p14="http://schemas.microsoft.com/office/powerpoint/2010/main" val="418447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A7CA22-193C-4126-9B7B-9C667401B80F}"/>
              </a:ext>
            </a:extLst>
          </p:cNvPr>
          <p:cNvSpPr txBox="1"/>
          <p:nvPr/>
        </p:nvSpPr>
        <p:spPr>
          <a:xfrm>
            <a:off x="565608" y="225582"/>
            <a:ext cx="8531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CLASS 3</a:t>
            </a:r>
            <a:endParaRPr lang="LID4096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6B848-006F-4F1F-8250-5751F5D9428A}"/>
              </a:ext>
            </a:extLst>
          </p:cNvPr>
          <p:cNvSpPr txBox="1"/>
          <p:nvPr/>
        </p:nvSpPr>
        <p:spPr>
          <a:xfrm>
            <a:off x="9344422" y="6263086"/>
            <a:ext cx="316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https://go.epfl.ch/bio-643</a:t>
            </a:r>
            <a:r>
              <a:rPr lang="en-US" dirty="0"/>
              <a:t> </a:t>
            </a:r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574DA2-58C7-469C-8B9C-78088670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965751"/>
            <a:ext cx="11557262" cy="758693"/>
          </a:xfrm>
        </p:spPr>
        <p:txBody>
          <a:bodyPr>
            <a:normAutofit/>
          </a:bodyPr>
          <a:lstStyle/>
          <a:p>
            <a:r>
              <a:rPr lang="en-US" sz="2800" b="1" dirty="0"/>
              <a:t>Modeling biomolecules and assemblies other thank “just” whole proteins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E5911-411F-4F84-A495-BBA04983FD3B}"/>
              </a:ext>
            </a:extLst>
          </p:cNvPr>
          <p:cNvSpPr/>
          <p:nvPr/>
        </p:nvSpPr>
        <p:spPr>
          <a:xfrm>
            <a:off x="103694" y="2007119"/>
            <a:ext cx="118494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Small molecules: pockets, small molecules in 3D, docking, virtual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Canonical protein structures (secondary structures, coiled coils,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Protein-X complexes (AF-multimer vs. surface predictions, HADDOCK, and other docking tools)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Membranes, micelles, liposomes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Glycans, polymers,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Molecular modeling / simulations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627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FD4A4-33A7-4ED3-A31C-5F38383ED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69179"/>
            <a:ext cx="3995328" cy="26922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C52CFD-3CF8-47E5-8F99-BA5291B1BA1E}"/>
              </a:ext>
            </a:extLst>
          </p:cNvPr>
          <p:cNvSpPr txBox="1">
            <a:spLocks/>
          </p:cNvSpPr>
          <p:nvPr/>
        </p:nvSpPr>
        <p:spPr>
          <a:xfrm>
            <a:off x="1524000" y="1018095"/>
            <a:ext cx="9144000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1" dirty="0"/>
              <a:t>Membrane association with a MARTINI description</a:t>
            </a:r>
            <a:endParaRPr lang="LID4096" sz="3000" b="1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BC286D-BDB5-411F-8CED-B537AF903FAF}"/>
              </a:ext>
            </a:extLst>
          </p:cNvPr>
          <p:cNvSpPr txBox="1">
            <a:spLocks/>
          </p:cNvSpPr>
          <p:nvPr/>
        </p:nvSpPr>
        <p:spPr>
          <a:xfrm>
            <a:off x="6945748" y="6503462"/>
            <a:ext cx="3722253" cy="354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Srinivasan et al </a:t>
            </a:r>
            <a:r>
              <a:rPr lang="en-US" sz="3000" i="1" dirty="0"/>
              <a:t>Faraday Disc</a:t>
            </a:r>
            <a:r>
              <a:rPr lang="en-US" sz="3000" dirty="0"/>
              <a:t>. 2020</a:t>
            </a:r>
            <a:endParaRPr lang="LID4096" sz="3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103CE2-BE51-4028-BEF8-55E16F9C6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84"/>
          <a:stretch/>
        </p:blipFill>
        <p:spPr>
          <a:xfrm>
            <a:off x="5429558" y="2083875"/>
            <a:ext cx="5238443" cy="1427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640419-42DE-4654-BC8D-2DBE1AC7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316" y="2591254"/>
            <a:ext cx="6248045" cy="336626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3B8AC-B60E-4703-9C0E-E31E05E612A1}"/>
              </a:ext>
            </a:extLst>
          </p:cNvPr>
          <p:cNvSpPr/>
          <p:nvPr/>
        </p:nvSpPr>
        <p:spPr>
          <a:xfrm>
            <a:off x="2345791" y="310337"/>
            <a:ext cx="721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When systems and questions are well posed, MD helps</a:t>
            </a:r>
          </a:p>
        </p:txBody>
      </p:sp>
    </p:spTree>
    <p:extLst>
      <p:ext uri="{BB962C8B-B14F-4D97-AF65-F5344CB8AC3E}">
        <p14:creationId xmlns:p14="http://schemas.microsoft.com/office/powerpoint/2010/main" val="20100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391E8D-2D36-4882-8F0C-399A0C021D06}"/>
              </a:ext>
            </a:extLst>
          </p:cNvPr>
          <p:cNvGrpSpPr/>
          <p:nvPr/>
        </p:nvGrpSpPr>
        <p:grpSpPr>
          <a:xfrm>
            <a:off x="1512831" y="1377814"/>
            <a:ext cx="9219415" cy="5169806"/>
            <a:chOff x="-35734" y="-25983"/>
            <a:chExt cx="12292553" cy="68930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C4C8A4-5F23-48AE-A04A-C45892F62FA1}"/>
                </a:ext>
              </a:extLst>
            </p:cNvPr>
            <p:cNvSpPr/>
            <p:nvPr/>
          </p:nvSpPr>
          <p:spPr>
            <a:xfrm>
              <a:off x="-35734" y="0"/>
              <a:ext cx="12227734" cy="686709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AE19E-A0B2-4C07-AA84-F848171989E5}"/>
                </a:ext>
              </a:extLst>
            </p:cNvPr>
            <p:cNvSpPr txBox="1"/>
            <p:nvPr/>
          </p:nvSpPr>
          <p:spPr>
            <a:xfrm>
              <a:off x="1220542" y="-5263"/>
              <a:ext cx="198410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7030A0"/>
                  </a:solidFill>
                </a:rPr>
                <a:t>DPPC (fully sat.)</a:t>
              </a:r>
              <a:endParaRPr lang="LID4096" sz="1050" b="1" dirty="0">
                <a:solidFill>
                  <a:srgbClr val="7030A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4D515D-3D99-4991-8D63-B4B9A24E6135}"/>
                </a:ext>
              </a:extLst>
            </p:cNvPr>
            <p:cNvSpPr txBox="1"/>
            <p:nvPr/>
          </p:nvSpPr>
          <p:spPr>
            <a:xfrm>
              <a:off x="2854277" y="-8762"/>
              <a:ext cx="172569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>
                  <a:solidFill>
                    <a:schemeClr val="accent2"/>
                  </a:solidFill>
                </a:rPr>
                <a:t>DLiPC</a:t>
              </a:r>
              <a:r>
                <a:rPr lang="en-US" sz="1050" b="1" dirty="0">
                  <a:solidFill>
                    <a:schemeClr val="accent2"/>
                  </a:solidFill>
                </a:rPr>
                <a:t> (2 </a:t>
              </a:r>
              <a:r>
                <a:rPr lang="en-US" sz="1050" b="1" dirty="0" err="1">
                  <a:solidFill>
                    <a:schemeClr val="accent2"/>
                  </a:solidFill>
                </a:rPr>
                <a:t>insats</a:t>
              </a:r>
              <a:r>
                <a:rPr lang="en-US" sz="1050" b="1" dirty="0">
                  <a:solidFill>
                    <a:schemeClr val="accent2"/>
                  </a:solidFill>
                </a:rPr>
                <a:t>.)</a:t>
              </a:r>
              <a:endParaRPr lang="LID4096" sz="1050" b="1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9B566D-A100-4852-9EAA-853BD93F401D}"/>
                </a:ext>
              </a:extLst>
            </p:cNvPr>
            <p:cNvSpPr txBox="1"/>
            <p:nvPr/>
          </p:nvSpPr>
          <p:spPr>
            <a:xfrm>
              <a:off x="4488010" y="-15760"/>
              <a:ext cx="172569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>
                      <a:lumMod val="75000"/>
                    </a:schemeClr>
                  </a:solidFill>
                </a:rPr>
                <a:t>Cholesterol</a:t>
              </a:r>
              <a:endParaRPr lang="LID4096" sz="105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533208B-AACE-4830-BA4E-D45C2F54D450}"/>
                </a:ext>
              </a:extLst>
            </p:cNvPr>
            <p:cNvSpPr/>
            <p:nvPr/>
          </p:nvSpPr>
          <p:spPr>
            <a:xfrm>
              <a:off x="5529423" y="1668004"/>
              <a:ext cx="1556056" cy="25734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5DB5EB-6BE7-4958-8EAB-C0833BFEDFB7}"/>
                </a:ext>
              </a:extLst>
            </p:cNvPr>
            <p:cNvSpPr txBox="1"/>
            <p:nvPr/>
          </p:nvSpPr>
          <p:spPr>
            <a:xfrm>
              <a:off x="5694798" y="1925349"/>
              <a:ext cx="11926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92D050"/>
                  </a:solidFill>
                </a:rPr>
                <a:t>So far 3 us</a:t>
              </a:r>
            </a:p>
            <a:p>
              <a:pPr algn="ctr"/>
              <a:r>
                <a:rPr lang="en-US" sz="900" dirty="0">
                  <a:solidFill>
                    <a:srgbClr val="92D050"/>
                  </a:solidFill>
                </a:rPr>
                <a:t>(in CG)</a:t>
              </a:r>
              <a:endParaRPr lang="LID4096" sz="900" dirty="0">
                <a:solidFill>
                  <a:srgbClr val="92D05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612DF1-2F78-4A76-9953-563AA185D036}"/>
                </a:ext>
              </a:extLst>
            </p:cNvPr>
            <p:cNvSpPr txBox="1"/>
            <p:nvPr/>
          </p:nvSpPr>
          <p:spPr>
            <a:xfrm>
              <a:off x="1" y="1446296"/>
              <a:ext cx="101047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92D050"/>
                  </a:solidFill>
                </a:rPr>
                <a:t>140k beads ~ ½ - ¾ million atoms</a:t>
              </a:r>
              <a:endParaRPr lang="LID4096" sz="900" dirty="0">
                <a:solidFill>
                  <a:srgbClr val="92D05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0C3E1E-EF1C-45B0-B8CE-C9D4AB41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5734" y="4228745"/>
              <a:ext cx="2535834" cy="26187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9A8EDB-E610-47E8-8F54-4E78F4F0ABEF}"/>
                </a:ext>
              </a:extLst>
            </p:cNvPr>
            <p:cNvSpPr txBox="1"/>
            <p:nvPr/>
          </p:nvSpPr>
          <p:spPr>
            <a:xfrm>
              <a:off x="1" y="146140"/>
              <a:ext cx="106923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Setup with lipids distributed randomly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0FE143-3C56-4EAE-BC79-C7FBDB89EEF9}"/>
                </a:ext>
              </a:extLst>
            </p:cNvPr>
            <p:cNvSpPr txBox="1"/>
            <p:nvPr/>
          </p:nvSpPr>
          <p:spPr>
            <a:xfrm>
              <a:off x="799166" y="5832398"/>
              <a:ext cx="157409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92D050"/>
                  </a:solidFill>
                </a:rPr>
                <a:t>Polar AAs</a:t>
              </a:r>
            </a:p>
            <a:p>
              <a:pPr algn="ctr"/>
              <a:r>
                <a:rPr lang="en-US" sz="900" dirty="0">
                  <a:solidFill>
                    <a:schemeClr val="bg1">
                      <a:lumMod val="85000"/>
                    </a:schemeClr>
                  </a:solidFill>
                </a:rPr>
                <a:t>Hydrophobic AAs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Negative</a:t>
              </a:r>
              <a:r>
                <a:rPr lang="en-US" sz="900" dirty="0">
                  <a:solidFill>
                    <a:srgbClr val="92D050"/>
                  </a:solidFill>
                </a:rPr>
                <a:t> </a:t>
              </a:r>
              <a:r>
                <a:rPr lang="en-US" sz="900" dirty="0">
                  <a:solidFill>
                    <a:srgbClr val="0070C0"/>
                  </a:solidFill>
                </a:rPr>
                <a:t>Positive</a:t>
              </a:r>
            </a:p>
            <a:p>
              <a:pPr algn="ctr"/>
              <a:r>
                <a:rPr lang="en-US" sz="900" dirty="0">
                  <a:solidFill>
                    <a:srgbClr val="FFFF00"/>
                  </a:solidFill>
                </a:rPr>
                <a:t>Palmitoylated </a:t>
              </a:r>
              <a:r>
                <a:rPr lang="en-US" sz="900" dirty="0" err="1">
                  <a:solidFill>
                    <a:srgbClr val="FFFF00"/>
                  </a:solidFill>
                </a:rPr>
                <a:t>cys</a:t>
              </a:r>
              <a:endParaRPr lang="LID4096" sz="900" dirty="0">
                <a:solidFill>
                  <a:srgbClr val="FFFF00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39C27A-E497-448B-A51B-AFAA1073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0880" y="308937"/>
              <a:ext cx="3906942" cy="38755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4ED92-E68F-4BCE-990D-AB30B0A6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7560" y="308938"/>
              <a:ext cx="3968482" cy="38755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430D0E-A83F-48C7-9D81-EA80F78F7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3482" y="4915433"/>
              <a:ext cx="3653799" cy="160166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D296B4-B54D-4983-BC61-E441A88441CB}"/>
                </a:ext>
              </a:extLst>
            </p:cNvPr>
            <p:cNvSpPr txBox="1"/>
            <p:nvPr/>
          </p:nvSpPr>
          <p:spPr>
            <a:xfrm>
              <a:off x="5668781" y="281794"/>
              <a:ext cx="13443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Views from inside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142AD6-2D88-458A-90A6-D7B0FED5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3210" y="4730079"/>
              <a:ext cx="1591277" cy="174844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037279-7D73-497A-8657-A948E3BB9AB8}"/>
                </a:ext>
              </a:extLst>
            </p:cNvPr>
            <p:cNvCxnSpPr/>
            <p:nvPr/>
          </p:nvCxnSpPr>
          <p:spPr>
            <a:xfrm>
              <a:off x="2559263" y="6117075"/>
              <a:ext cx="3118022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EC1B89F-CE16-4854-857C-9260A7D20DB5}"/>
                </a:ext>
              </a:extLst>
            </p:cNvPr>
            <p:cNvCxnSpPr/>
            <p:nvPr/>
          </p:nvCxnSpPr>
          <p:spPr>
            <a:xfrm>
              <a:off x="2559263" y="5236549"/>
              <a:ext cx="3118022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6CEBDC5-2F74-49E3-86B2-3A0EEF20BA8F}"/>
                </a:ext>
              </a:extLst>
            </p:cNvPr>
            <p:cNvCxnSpPr>
              <a:cxnSpLocks/>
            </p:cNvCxnSpPr>
            <p:nvPr/>
          </p:nvCxnSpPr>
          <p:spPr>
            <a:xfrm>
              <a:off x="6899339" y="6117075"/>
              <a:ext cx="1904742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C70FC8-6C0B-4CBC-97FF-DA76C7D30420}"/>
                </a:ext>
              </a:extLst>
            </p:cNvPr>
            <p:cNvCxnSpPr>
              <a:cxnSpLocks/>
            </p:cNvCxnSpPr>
            <p:nvPr/>
          </p:nvCxnSpPr>
          <p:spPr>
            <a:xfrm>
              <a:off x="6899339" y="5236549"/>
              <a:ext cx="1904742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20DC54-A2AB-47B9-AE9F-0E0E01FCD6CD}"/>
                </a:ext>
              </a:extLst>
            </p:cNvPr>
            <p:cNvSpPr txBox="1"/>
            <p:nvPr/>
          </p:nvSpPr>
          <p:spPr>
            <a:xfrm>
              <a:off x="7817259" y="-25983"/>
              <a:ext cx="342101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7030A0"/>
                  </a:solidFill>
                </a:rPr>
                <a:t>DPPC (fully sat.)-</a:t>
              </a:r>
              <a:r>
                <a:rPr lang="en-US" sz="1050" b="1" dirty="0">
                  <a:solidFill>
                    <a:schemeClr val="bg1">
                      <a:lumMod val="75000"/>
                    </a:schemeClr>
                  </a:solidFill>
                </a:rPr>
                <a:t> Cholesterol phase (Lo)</a:t>
              </a:r>
              <a:endParaRPr lang="LID4096" sz="1050" b="1" dirty="0">
                <a:solidFill>
                  <a:srgbClr val="7030A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A873E2-C969-460B-8673-345975A04442}"/>
                </a:ext>
              </a:extLst>
            </p:cNvPr>
            <p:cNvSpPr txBox="1"/>
            <p:nvPr/>
          </p:nvSpPr>
          <p:spPr>
            <a:xfrm>
              <a:off x="11237822" y="623192"/>
              <a:ext cx="71041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>
                  <a:solidFill>
                    <a:schemeClr val="accent2"/>
                  </a:solidFill>
                </a:rPr>
                <a:t>DLiPC</a:t>
              </a:r>
              <a:r>
                <a:rPr lang="en-US" sz="1050" b="1" dirty="0">
                  <a:solidFill>
                    <a:schemeClr val="accent2"/>
                  </a:solidFill>
                </a:rPr>
                <a:t> phase</a:t>
              </a:r>
              <a:endParaRPr lang="LID4096" sz="1050" b="1" dirty="0">
                <a:solidFill>
                  <a:schemeClr val="accent2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42228-B10B-4578-8B12-D892D3FE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12420" y="3895657"/>
              <a:ext cx="2963228" cy="296644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49E67A-EBED-49A8-91A9-6CFB1428191D}"/>
                </a:ext>
              </a:extLst>
            </p:cNvPr>
            <p:cNvSpPr txBox="1"/>
            <p:nvPr/>
          </p:nvSpPr>
          <p:spPr>
            <a:xfrm>
              <a:off x="11070574" y="3429001"/>
              <a:ext cx="11862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</a:rPr>
                <a:t>View from outside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2C9552B-EB35-441E-A500-DC6A97CED69D}"/>
                </a:ext>
              </a:extLst>
            </p:cNvPr>
            <p:cNvSpPr/>
            <p:nvPr/>
          </p:nvSpPr>
          <p:spPr>
            <a:xfrm>
              <a:off x="4072645" y="6355618"/>
              <a:ext cx="675827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inside</a:t>
              </a:r>
              <a:endParaRPr lang="LID4096" sz="105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68002A-B303-4E7F-BB35-FFFC54F7AB88}"/>
                </a:ext>
              </a:extLst>
            </p:cNvPr>
            <p:cNvSpPr/>
            <p:nvPr/>
          </p:nvSpPr>
          <p:spPr>
            <a:xfrm>
              <a:off x="4547141" y="4842433"/>
              <a:ext cx="789105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outside</a:t>
              </a:r>
              <a:endParaRPr lang="LID4096" sz="105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C880D9-A059-4FC2-AB7D-8C6160C33DA6}"/>
                </a:ext>
              </a:extLst>
            </p:cNvPr>
            <p:cNvSpPr/>
            <p:nvPr/>
          </p:nvSpPr>
          <p:spPr>
            <a:xfrm>
              <a:off x="6475586" y="6222046"/>
              <a:ext cx="675827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inside</a:t>
              </a:r>
              <a:endParaRPr lang="LID4096" sz="10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FB1326-8617-40DF-9164-1C44D9C66889}"/>
                </a:ext>
              </a:extLst>
            </p:cNvPr>
            <p:cNvSpPr/>
            <p:nvPr/>
          </p:nvSpPr>
          <p:spPr>
            <a:xfrm>
              <a:off x="6459534" y="4842433"/>
              <a:ext cx="789105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outside</a:t>
              </a:r>
              <a:endParaRPr lang="LID4096" sz="1050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B52F5DC-F57E-4211-A080-A2C0F90962FC}"/>
                </a:ext>
              </a:extLst>
            </p:cNvPr>
            <p:cNvGrpSpPr/>
            <p:nvPr/>
          </p:nvGrpSpPr>
          <p:grpSpPr>
            <a:xfrm>
              <a:off x="1317192" y="4151681"/>
              <a:ext cx="4031117" cy="154125"/>
              <a:chOff x="1317192" y="4151681"/>
              <a:chExt cx="4031117" cy="15412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3E73CA4-A546-4EBF-B4F7-1BB940BB5722}"/>
                  </a:ext>
                </a:extLst>
              </p:cNvPr>
              <p:cNvCxnSpPr/>
              <p:nvPr/>
            </p:nvCxnSpPr>
            <p:spPr>
              <a:xfrm>
                <a:off x="1348510" y="4228745"/>
                <a:ext cx="396848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FA0B757-1FEB-4753-B0B5-B62CC18A4F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7192" y="4151681"/>
                <a:ext cx="62635" cy="1541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5610D1C-FBB4-437A-A1E7-0A56059447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5674" y="4151681"/>
                <a:ext cx="62635" cy="1541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0017E42-3D26-427E-8A8D-889A8A96921A}"/>
                </a:ext>
              </a:extLst>
            </p:cNvPr>
            <p:cNvGrpSpPr/>
            <p:nvPr/>
          </p:nvGrpSpPr>
          <p:grpSpPr>
            <a:xfrm rot="16200000" flipV="1">
              <a:off x="-768512" y="2232957"/>
              <a:ext cx="4031117" cy="114582"/>
              <a:chOff x="1317192" y="4151681"/>
              <a:chExt cx="4031117" cy="15412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1766A8A-95A4-4FA1-8697-D3F7C7B72819}"/>
                  </a:ext>
                </a:extLst>
              </p:cNvPr>
              <p:cNvCxnSpPr/>
              <p:nvPr/>
            </p:nvCxnSpPr>
            <p:spPr>
              <a:xfrm>
                <a:off x="1348510" y="4228745"/>
                <a:ext cx="396848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984806A-58EC-4037-B35E-AD3EC6ADA9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7192" y="4151681"/>
                <a:ext cx="62635" cy="1541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BA9DAA-3B7F-4EED-B74E-AA75C0BF6C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5674" y="4151681"/>
                <a:ext cx="62635" cy="1541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3FAE67-5856-438D-9C9E-CD5C8326DD23}"/>
                </a:ext>
              </a:extLst>
            </p:cNvPr>
            <p:cNvSpPr txBox="1"/>
            <p:nvPr/>
          </p:nvSpPr>
          <p:spPr>
            <a:xfrm>
              <a:off x="3093665" y="4201433"/>
              <a:ext cx="72851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chemeClr val="bg1"/>
                  </a:solidFill>
                </a:rPr>
                <a:t>23 nm</a:t>
              </a:r>
              <a:endParaRPr lang="LID4096" sz="900" i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2864622-3A6C-487C-B33D-34804B69C83E}"/>
                </a:ext>
              </a:extLst>
            </p:cNvPr>
            <p:cNvSpPr txBox="1"/>
            <p:nvPr/>
          </p:nvSpPr>
          <p:spPr>
            <a:xfrm>
              <a:off x="746277" y="2409529"/>
              <a:ext cx="72851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chemeClr val="bg1"/>
                  </a:solidFill>
                </a:rPr>
                <a:t>23 nm</a:t>
              </a:r>
              <a:endParaRPr lang="LID4096" sz="9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7FC7FB8-43D4-4561-8077-0E0A224DE7A3}"/>
                </a:ext>
              </a:extLst>
            </p:cNvPr>
            <p:cNvGrpSpPr/>
            <p:nvPr/>
          </p:nvGrpSpPr>
          <p:grpSpPr>
            <a:xfrm rot="16200000" flipV="1">
              <a:off x="5064077" y="5638839"/>
              <a:ext cx="930691" cy="75618"/>
              <a:chOff x="1317192" y="4151681"/>
              <a:chExt cx="4031117" cy="154125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A4BB7E8-6F16-4FAD-BF9E-F553E55071EE}"/>
                  </a:ext>
                </a:extLst>
              </p:cNvPr>
              <p:cNvCxnSpPr/>
              <p:nvPr/>
            </p:nvCxnSpPr>
            <p:spPr>
              <a:xfrm>
                <a:off x="1348510" y="4228745"/>
                <a:ext cx="396848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6CA8363-FA65-4B96-8B45-74AE58DCC8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7192" y="4151681"/>
                <a:ext cx="62635" cy="1541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45C4C2A-6870-43AC-8794-88384BE2B4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5674" y="4151681"/>
                <a:ext cx="62635" cy="1541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597789C-50BA-4FE7-B850-FCD80FDEFF44}"/>
                </a:ext>
              </a:extLst>
            </p:cNvPr>
            <p:cNvSpPr txBox="1"/>
            <p:nvPr/>
          </p:nvSpPr>
          <p:spPr>
            <a:xfrm>
              <a:off x="5488485" y="5528627"/>
              <a:ext cx="72851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chemeClr val="bg1"/>
                  </a:solidFill>
                </a:rPr>
                <a:t>3.5 nm</a:t>
              </a:r>
              <a:endParaRPr lang="LID4096" sz="9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EFF0AE4A-1D48-4D36-A62D-8FC4D5BA536A}"/>
              </a:ext>
            </a:extLst>
          </p:cNvPr>
          <p:cNvSpPr txBox="1">
            <a:spLocks/>
          </p:cNvSpPr>
          <p:nvPr/>
        </p:nvSpPr>
        <p:spPr>
          <a:xfrm>
            <a:off x="1524000" y="790807"/>
            <a:ext cx="9144000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1" dirty="0"/>
              <a:t>Lipid partitioning into rafts, and partition of a protein into it</a:t>
            </a:r>
            <a:endParaRPr lang="LID4096" sz="3000" b="1" i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BDF2C3-9250-4128-A332-6FB11D012558}"/>
              </a:ext>
            </a:extLst>
          </p:cNvPr>
          <p:cNvSpPr/>
          <p:nvPr/>
        </p:nvSpPr>
        <p:spPr>
          <a:xfrm>
            <a:off x="2345791" y="198406"/>
            <a:ext cx="721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When systems and questions are well posed, MD helps</a:t>
            </a:r>
          </a:p>
        </p:txBody>
      </p:sp>
    </p:spTree>
    <p:extLst>
      <p:ext uri="{BB962C8B-B14F-4D97-AF65-F5344CB8AC3E}">
        <p14:creationId xmlns:p14="http://schemas.microsoft.com/office/powerpoint/2010/main" val="119461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0C917-8675-45C3-A30E-80E3EFB899D8}"/>
              </a:ext>
            </a:extLst>
          </p:cNvPr>
          <p:cNvSpPr/>
          <p:nvPr/>
        </p:nvSpPr>
        <p:spPr>
          <a:xfrm>
            <a:off x="0" y="19947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Proposed problems</a:t>
            </a:r>
            <a:endParaRPr lang="LID4096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FC4CC-7631-40EA-B136-6AF6F631FBFD}"/>
              </a:ext>
            </a:extLst>
          </p:cNvPr>
          <p:cNvSpPr/>
          <p:nvPr/>
        </p:nvSpPr>
        <p:spPr>
          <a:xfrm>
            <a:off x="0" y="887633"/>
            <a:ext cx="12192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200" dirty="0"/>
              <a:t>Build a model of a 10 mM solution of ubiquitin in a box of </a:t>
            </a:r>
            <a:r>
              <a:rPr lang="en-US" sz="2200" u="sng" dirty="0"/>
              <a:t>around</a:t>
            </a:r>
            <a:r>
              <a:rPr lang="en-US" sz="2200" dirty="0"/>
              <a:t> 100x100x100 Å</a:t>
            </a:r>
            <a:r>
              <a:rPr lang="en-US" sz="2200" baseline="30000" dirty="0"/>
              <a:t>3</a:t>
            </a:r>
            <a:r>
              <a:rPr lang="en-US" sz="2200" dirty="0"/>
              <a:t>. Consider all-atom, coarse-grained, or hand-drawn models. And make it smooth when projected into infinite copies!</a:t>
            </a:r>
          </a:p>
          <a:p>
            <a:r>
              <a:rPr lang="en-US" sz="2200" i="1" dirty="0"/>
              <a:t>        Then:</a:t>
            </a:r>
          </a:p>
          <a:p>
            <a:pPr lvl="1"/>
            <a:r>
              <a:rPr lang="en-US" sz="2200" i="1" dirty="0"/>
              <a:t>  - </a:t>
            </a:r>
            <a:r>
              <a:rPr lang="en-US" sz="2200" i="1" u="sng" dirty="0"/>
              <a:t>Estimate</a:t>
            </a:r>
            <a:r>
              <a:rPr lang="en-US" sz="2200" i="1" dirty="0"/>
              <a:t> the average distance between centers of mass</a:t>
            </a:r>
          </a:p>
          <a:p>
            <a:pPr lvl="1"/>
            <a:r>
              <a:rPr lang="en-US" sz="2200" i="1" dirty="0"/>
              <a:t>  - </a:t>
            </a:r>
            <a:r>
              <a:rPr lang="en-US" sz="2200" i="1" u="sng" dirty="0"/>
              <a:t>Estimate</a:t>
            </a:r>
            <a:r>
              <a:rPr lang="en-US" sz="2200" i="1" dirty="0"/>
              <a:t> the minimal surface-surface distance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2)     Build a model of a 600 amino acid protein for which:</a:t>
            </a:r>
          </a:p>
          <a:p>
            <a:r>
              <a:rPr lang="en-US" sz="2200" dirty="0"/>
              <a:t>          - Sequence predictions say fully helical secondary structure, w/ TM + coiled coil</a:t>
            </a:r>
          </a:p>
          <a:p>
            <a:r>
              <a:rPr lang="en-US" sz="2200" dirty="0"/>
              <a:t>          - </a:t>
            </a:r>
            <a:r>
              <a:rPr lang="en-US" sz="2200" dirty="0" err="1"/>
              <a:t>Exps</a:t>
            </a:r>
            <a:r>
              <a:rPr lang="en-US" sz="2200" dirty="0"/>
              <a:t> with the coiled coil domain show it is all dimeric</a:t>
            </a:r>
          </a:p>
          <a:p>
            <a:r>
              <a:rPr lang="en-US" sz="2200" i="1" dirty="0"/>
              <a:t>        Then:</a:t>
            </a:r>
          </a:p>
          <a:p>
            <a:r>
              <a:rPr lang="en-US" sz="2200" i="1" dirty="0"/>
              <a:t>          - How far away from the membrane does the coiled coil project?</a:t>
            </a:r>
          </a:p>
          <a:p>
            <a:r>
              <a:rPr lang="en-US" sz="2200" i="1" dirty="0"/>
              <a:t>          - Design an exact sequence that could form a “perfect” called coil (check papers and PDB structures)</a:t>
            </a:r>
          </a:p>
          <a:p>
            <a:r>
              <a:rPr lang="en-US" sz="2200" i="1" dirty="0"/>
              <a:t>          - How can you introduce flexibility halfway in the coiled coil part?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A5D872-95DF-4A97-90F9-B961A8D6F134}"/>
              </a:ext>
            </a:extLst>
          </p:cNvPr>
          <p:cNvSpPr/>
          <p:nvPr/>
        </p:nvSpPr>
        <p:spPr>
          <a:xfrm>
            <a:off x="5900434" y="5954713"/>
            <a:ext cx="5670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https://onlinelibrary.wiley.com/doi/full/10.1002/pro.3279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944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5737" y="2222343"/>
            <a:ext cx="77747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concentration of a soluble protein </a:t>
            </a:r>
            <a:r>
              <a:rPr lang="en-US" i="1" dirty="0"/>
              <a:t>in vitro</a:t>
            </a:r>
            <a:r>
              <a:rPr lang="en-US" dirty="0"/>
              <a:t> is in the order of 10 mM</a:t>
            </a:r>
          </a:p>
          <a:p>
            <a:endParaRPr lang="en-US" sz="600" dirty="0"/>
          </a:p>
          <a:p>
            <a:r>
              <a:rPr lang="en-US" dirty="0">
                <a:sym typeface="Wingdings" panose="05000000000000000000" pitchFamily="2" charset="2"/>
              </a:rPr>
              <a:t>0.01 M           </a:t>
            </a:r>
            <a:r>
              <a:rPr lang="en-US" b="1" dirty="0">
                <a:sym typeface="Wingdings" panose="05000000000000000000" pitchFamily="2" charset="2"/>
              </a:rPr>
              <a:t>6.0221E+21 protein molecules </a:t>
            </a:r>
            <a:r>
              <a:rPr lang="en-US" dirty="0">
                <a:sym typeface="Wingdings" panose="05000000000000000000" pitchFamily="2" charset="2"/>
              </a:rPr>
              <a:t>   …   in 1 liter = 1E-3 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ym typeface="Wingdings" panose="05000000000000000000" pitchFamily="2" charset="2"/>
              </a:rPr>
              <a:t>1E27 Å</a:t>
            </a:r>
            <a:r>
              <a:rPr lang="en-US" b="1" baseline="30000" dirty="0">
                <a:sym typeface="Wingdings" panose="05000000000000000000" pitchFamily="2" charset="2"/>
              </a:rPr>
              <a:t>3 </a:t>
            </a:r>
            <a:endParaRPr lang="en-US" b="1" dirty="0">
              <a:sym typeface="Wingdings" panose="05000000000000000000" pitchFamily="2" charset="2"/>
            </a:endParaRPr>
          </a:p>
          <a:p>
            <a:endParaRPr lang="en-US" baseline="300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Dividing by 1E21 …     </a:t>
            </a:r>
            <a:r>
              <a:rPr lang="en-US" b="1" dirty="0">
                <a:sym typeface="Wingdings" panose="05000000000000000000" pitchFamily="2" charset="2"/>
              </a:rPr>
              <a:t>6.0221 molecules</a:t>
            </a:r>
            <a:r>
              <a:rPr lang="en-US" dirty="0">
                <a:sym typeface="Wingdings" panose="05000000000000000000" pitchFamily="2" charset="2"/>
              </a:rPr>
              <a:t>    …  in  1E6 Å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b="1" baseline="30000" dirty="0">
                <a:sym typeface="Wingdings" panose="05000000000000000000" pitchFamily="2" charset="2"/>
              </a:rPr>
              <a:t>  </a:t>
            </a:r>
            <a:r>
              <a:rPr lang="en-US" dirty="0">
                <a:sym typeface="Wingdings" panose="05000000000000000000" pitchFamily="2" charset="2"/>
              </a:rPr>
              <a:t>=  </a:t>
            </a:r>
            <a:r>
              <a:rPr lang="en-US" b="1" dirty="0">
                <a:sym typeface="Wingdings" panose="05000000000000000000" pitchFamily="2" charset="2"/>
              </a:rPr>
              <a:t>100 x 100 x 100 Å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		Or …   </a:t>
            </a:r>
            <a:r>
              <a:rPr lang="en-US" b="1" dirty="0"/>
              <a:t>8 molecules </a:t>
            </a:r>
            <a:r>
              <a:rPr lang="en-US" dirty="0"/>
              <a:t>in </a:t>
            </a:r>
            <a:r>
              <a:rPr lang="en-US" b="1" dirty="0"/>
              <a:t>133 x 133 x 133 </a:t>
            </a:r>
            <a:r>
              <a:rPr lang="en-US" b="1" dirty="0">
                <a:sym typeface="Wingdings" panose="05000000000000000000" pitchFamily="2" charset="2"/>
              </a:rPr>
              <a:t>Å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797937" y="4413909"/>
            <a:ext cx="3505200" cy="2350532"/>
            <a:chOff x="1828800" y="3962400"/>
            <a:chExt cx="3505200" cy="2350532"/>
          </a:xfrm>
        </p:grpSpPr>
        <p:sp>
          <p:nvSpPr>
            <p:cNvPr id="7" name="Rectangle 6"/>
            <p:cNvSpPr/>
            <p:nvPr/>
          </p:nvSpPr>
          <p:spPr>
            <a:xfrm>
              <a:off x="3429000" y="50292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9000" y="44196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14800" y="50292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44196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86811" y="54761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86811" y="48665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972611" y="48665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972611" y="54761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33800" y="48006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3800" y="41910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19600" y="48006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19600" y="41910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91611" y="52475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591611" y="46379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277411" y="46379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277411" y="5247589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62400" y="45720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62400" y="39624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48200" y="45720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8200" y="3962400"/>
              <a:ext cx="685800" cy="6096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Brace 26"/>
            <p:cNvSpPr/>
            <p:nvPr/>
          </p:nvSpPr>
          <p:spPr>
            <a:xfrm rot="5400000">
              <a:off x="4000500" y="5219700"/>
              <a:ext cx="228600" cy="1371600"/>
            </a:xfrm>
            <a:prstGeom prst="rightBrac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0000" y="5943600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133 </a:t>
              </a:r>
              <a:r>
                <a:rPr lang="en-US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 66.5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29" name="Right Brace 28"/>
            <p:cNvSpPr/>
            <p:nvPr/>
          </p:nvSpPr>
          <p:spPr>
            <a:xfrm flipH="1">
              <a:off x="3124200" y="4343400"/>
              <a:ext cx="152400" cy="1371600"/>
            </a:xfrm>
            <a:prstGeom prst="rightBrac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28800" y="4838700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133 </a:t>
              </a:r>
              <a:r>
                <a:rPr lang="en-US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 66.5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988937" y="4742045"/>
            <a:ext cx="7077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Diameter of ubiquitin is 22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Å, therefore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P-P surfaces will be 44.5 Å away in average… 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(Disregards shape, random encounters through diffusion and any possible affinity for association, but allows you to visualize scales!)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21D1C-66E8-4B85-8239-2F8456AB1604}"/>
              </a:ext>
            </a:extLst>
          </p:cNvPr>
          <p:cNvSpPr/>
          <p:nvPr/>
        </p:nvSpPr>
        <p:spPr>
          <a:xfrm>
            <a:off x="0" y="0"/>
            <a:ext cx="12192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200" dirty="0"/>
              <a:t>Build a model of a 10 mM solution of ubiquitin in a box of </a:t>
            </a:r>
            <a:r>
              <a:rPr lang="en-US" sz="2200" u="sng" dirty="0"/>
              <a:t>around</a:t>
            </a:r>
            <a:r>
              <a:rPr lang="en-US" sz="2200" dirty="0"/>
              <a:t> 100x100x100 Å</a:t>
            </a:r>
            <a:r>
              <a:rPr lang="en-US" sz="2200" baseline="30000" dirty="0"/>
              <a:t>3</a:t>
            </a:r>
            <a:r>
              <a:rPr lang="en-US" sz="2200" dirty="0"/>
              <a:t>. Consider all-atom, coarse-grained, or hand-drawn models. And smooth when projected into infinite copies!</a:t>
            </a:r>
          </a:p>
          <a:p>
            <a:r>
              <a:rPr lang="en-US" sz="2200" i="1" dirty="0"/>
              <a:t>       Then:</a:t>
            </a:r>
          </a:p>
          <a:p>
            <a:pPr lvl="1"/>
            <a:r>
              <a:rPr lang="en-US" sz="2200" i="1" dirty="0"/>
              <a:t>- </a:t>
            </a:r>
            <a:r>
              <a:rPr lang="en-US" sz="2200" i="1" u="sng" dirty="0"/>
              <a:t>Estimate</a:t>
            </a:r>
            <a:r>
              <a:rPr lang="en-US" sz="2200" i="1" dirty="0"/>
              <a:t> the time/space-average distance between centers of mass</a:t>
            </a:r>
          </a:p>
          <a:p>
            <a:pPr lvl="1"/>
            <a:r>
              <a:rPr lang="en-US" sz="2200" i="1" dirty="0"/>
              <a:t>- </a:t>
            </a:r>
            <a:r>
              <a:rPr lang="en-US" sz="2200" i="1" u="sng" dirty="0"/>
              <a:t>Estimate</a:t>
            </a:r>
            <a:r>
              <a:rPr lang="en-US" sz="2200" i="1" dirty="0"/>
              <a:t> the time/space-averaged surface-surface distance</a:t>
            </a:r>
          </a:p>
        </p:txBody>
      </p:sp>
    </p:spTree>
    <p:extLst>
      <p:ext uri="{BB962C8B-B14F-4D97-AF65-F5344CB8AC3E}">
        <p14:creationId xmlns:p14="http://schemas.microsoft.com/office/powerpoint/2010/main" val="12332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0C917-8675-45C3-A30E-80E3EFB899D8}"/>
              </a:ext>
            </a:extLst>
          </p:cNvPr>
          <p:cNvSpPr/>
          <p:nvPr/>
        </p:nvSpPr>
        <p:spPr>
          <a:xfrm>
            <a:off x="0" y="19947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Proposed problems (adapt to your cases of interest)</a:t>
            </a:r>
            <a:endParaRPr lang="LID4096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FC4CC-7631-40EA-B136-6AF6F631FBFD}"/>
              </a:ext>
            </a:extLst>
          </p:cNvPr>
          <p:cNvSpPr/>
          <p:nvPr/>
        </p:nvSpPr>
        <p:spPr>
          <a:xfrm>
            <a:off x="0" y="1095022"/>
            <a:ext cx="12192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600" dirty="0"/>
              <a:t>Take a transmembrane protein and embed a structure or model of it in membranes of different thicknesses.</a:t>
            </a:r>
          </a:p>
          <a:p>
            <a:r>
              <a:rPr lang="en-US" sz="2600" dirty="0"/>
              <a:t>       - Check hydrophobic match/mismatch.</a:t>
            </a:r>
          </a:p>
          <a:p>
            <a:r>
              <a:rPr lang="en-US" sz="2600" i="1" dirty="0"/>
              <a:t>       - </a:t>
            </a:r>
            <a:r>
              <a:rPr lang="en-US" sz="2600" dirty="0"/>
              <a:t>Anticipate tilting and other properties</a:t>
            </a:r>
          </a:p>
          <a:p>
            <a:pPr marL="914400" lvl="1" indent="-457200">
              <a:buFontTx/>
              <a:buChar char="-"/>
            </a:pPr>
            <a:endParaRPr lang="en-US" sz="2600" dirty="0"/>
          </a:p>
          <a:p>
            <a:r>
              <a:rPr lang="en-US" sz="2600" dirty="0"/>
              <a:t>2) Play with more exotic molecules and materials. For example…</a:t>
            </a:r>
          </a:p>
          <a:p>
            <a:r>
              <a:rPr lang="en-US" sz="2600" dirty="0"/>
              <a:t>       - Use LPS modeler to model lipo-polysaccharides and compare a few to regular membrane proteins</a:t>
            </a:r>
          </a:p>
          <a:p>
            <a:r>
              <a:rPr lang="en-US" sz="2600" dirty="0"/>
              <a:t>       - Create polymers of EG (PEG), sugars, etc. and inspect their shapes / flexibility (the latter requires MD)</a:t>
            </a:r>
          </a:p>
          <a:p>
            <a:r>
              <a:rPr lang="en-US" sz="2600" i="1" dirty="0"/>
              <a:t>       - </a:t>
            </a:r>
            <a:r>
              <a:rPr lang="en-US" sz="2600" dirty="0"/>
              <a:t>Create nanotubes with varied parameters and compare to other molecules</a:t>
            </a:r>
          </a:p>
          <a:p>
            <a:r>
              <a:rPr lang="en-US" sz="2600" dirty="0"/>
              <a:t>       - Create some “hard” materials of interest.</a:t>
            </a:r>
          </a:p>
          <a:p>
            <a:r>
              <a:rPr lang="en-US" sz="2600" dirty="0"/>
              <a:t>       - Create nanoparticle mimics.</a:t>
            </a:r>
          </a:p>
        </p:txBody>
      </p:sp>
    </p:spTree>
    <p:extLst>
      <p:ext uri="{BB962C8B-B14F-4D97-AF65-F5344CB8AC3E}">
        <p14:creationId xmlns:p14="http://schemas.microsoft.com/office/powerpoint/2010/main" val="127628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E6760-4410-4742-95B5-93A655A5A78F}"/>
              </a:ext>
            </a:extLst>
          </p:cNvPr>
          <p:cNvSpPr txBox="1"/>
          <p:nvPr/>
        </p:nvSpPr>
        <p:spPr>
          <a:xfrm>
            <a:off x="0" y="7475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Small molecules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F9BEA-C270-48DC-9F1C-703892581CF0}"/>
              </a:ext>
            </a:extLst>
          </p:cNvPr>
          <p:cNvSpPr txBox="1"/>
          <p:nvPr/>
        </p:nvSpPr>
        <p:spPr>
          <a:xfrm>
            <a:off x="141402" y="847751"/>
            <a:ext cx="120505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Databases: PubChem (NCI), ZINC</a:t>
            </a:r>
          </a:p>
          <a:p>
            <a:endParaRPr lang="en-US" sz="2000" b="1" dirty="0"/>
          </a:p>
          <a:p>
            <a:r>
              <a:rPr lang="en-US" sz="2000" b="1" dirty="0"/>
              <a:t>Build online: </a:t>
            </a:r>
            <a:r>
              <a:rPr lang="en-US" sz="2000" dirty="0">
                <a:hlinkClick r:id="rId2"/>
              </a:rPr>
              <a:t>https://chemapps.stolaf.edu/jmol/jsmol/hackamol.htm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b="1" dirty="0"/>
              <a:t>Build into X-ray diffraction maps:</a:t>
            </a:r>
            <a:r>
              <a:rPr lang="en-US" sz="2000" dirty="0"/>
              <a:t> with COOT</a:t>
            </a:r>
          </a:p>
          <a:p>
            <a:endParaRPr lang="en-US" sz="2000" b="1" dirty="0"/>
          </a:p>
          <a:p>
            <a:r>
              <a:rPr lang="en-US" sz="2000" b="1" dirty="0"/>
              <a:t>Local experts on cheminformatics:</a:t>
            </a:r>
          </a:p>
          <a:p>
            <a:r>
              <a:rPr lang="en-US" sz="2000" b="1" dirty="0"/>
              <a:t>	</a:t>
            </a:r>
            <a:r>
              <a:rPr lang="en-US" sz="2000" dirty="0"/>
              <a:t>* V. </a:t>
            </a:r>
            <a:r>
              <a:rPr lang="en-US" sz="2000" dirty="0" err="1"/>
              <a:t>Zoete</a:t>
            </a:r>
            <a:r>
              <a:rPr lang="en-US" sz="2000" dirty="0"/>
              <a:t> @ UNIL </a:t>
            </a:r>
            <a:r>
              <a:rPr lang="en-US" sz="2000" dirty="0">
                <a:hlinkClick r:id="rId3"/>
              </a:rPr>
              <a:t>https://www.molecular-modelling.ch/swiss-drug-design.html</a:t>
            </a:r>
            <a:r>
              <a:rPr lang="en-US" sz="2000" dirty="0"/>
              <a:t> </a:t>
            </a:r>
          </a:p>
          <a:p>
            <a:r>
              <a:rPr lang="en-US" sz="2000" b="1" dirty="0"/>
              <a:t>	* </a:t>
            </a:r>
            <a:r>
              <a:rPr lang="en-US" sz="2000" dirty="0"/>
              <a:t>Luc </a:t>
            </a:r>
            <a:r>
              <a:rPr lang="en-US" sz="2000" dirty="0" err="1"/>
              <a:t>Patiny</a:t>
            </a:r>
            <a:r>
              <a:rPr lang="en-US" sz="2000" dirty="0"/>
              <a:t> @ EPFL’s ISIC (Chemistry IT &amp; Data management platform, “cheminformatics”).</a:t>
            </a:r>
          </a:p>
          <a:p>
            <a:r>
              <a:rPr lang="en-US" sz="2000" dirty="0"/>
              <a:t>	   - </a:t>
            </a:r>
            <a:r>
              <a:rPr lang="en-US" sz="2000" dirty="0">
                <a:hlinkClick r:id="rId4"/>
              </a:rPr>
              <a:t>https://cheminfo.github.io/team</a:t>
            </a:r>
            <a:r>
              <a:rPr lang="en-US" sz="2000" dirty="0"/>
              <a:t> </a:t>
            </a:r>
          </a:p>
          <a:p>
            <a:r>
              <a:rPr lang="en-US" sz="2000" dirty="0"/>
              <a:t>	   - </a:t>
            </a:r>
            <a:r>
              <a:rPr lang="en-US" sz="2000" dirty="0">
                <a:hlinkClick r:id="rId5"/>
              </a:rPr>
              <a:t>https://ms.epfl.ch/applications/</a:t>
            </a:r>
            <a:r>
              <a:rPr lang="en-US" sz="2000" dirty="0"/>
              <a:t>    (mass spec small mols to large </a:t>
            </a:r>
            <a:r>
              <a:rPr lang="en-US" sz="2000" dirty="0" err="1"/>
              <a:t>biomol</a:t>
            </a:r>
            <a:r>
              <a:rPr lang="en-US" sz="2000" dirty="0"/>
              <a:t> w/MS fac.)</a:t>
            </a:r>
          </a:p>
          <a:p>
            <a:r>
              <a:rPr lang="en-US" sz="2000" dirty="0"/>
              <a:t>	   - </a:t>
            </a:r>
            <a:r>
              <a:rPr lang="en-US" sz="2000" dirty="0">
                <a:hlinkClick r:id="rId6"/>
              </a:rPr>
              <a:t>https://www.nmrdb.org/new_predictor/index.shtml?v=v2.138.0</a:t>
            </a:r>
            <a:r>
              <a:rPr lang="en-US" sz="2000" dirty="0"/>
              <a:t> (small mol NMR w/NMR fac.)</a:t>
            </a:r>
          </a:p>
          <a:p>
            <a:endParaRPr lang="en-US" sz="2000" dirty="0"/>
          </a:p>
          <a:p>
            <a:r>
              <a:rPr lang="en-US" sz="2000" b="1" dirty="0"/>
              <a:t>Dock with data: </a:t>
            </a:r>
            <a:r>
              <a:rPr lang="en-US" sz="2000" dirty="0"/>
              <a:t>HADDOCK</a:t>
            </a:r>
          </a:p>
          <a:p>
            <a:endParaRPr lang="en-US" sz="2000" b="1" dirty="0"/>
          </a:p>
          <a:p>
            <a:r>
              <a:rPr lang="en-US" sz="2000" b="1" dirty="0"/>
              <a:t>Blind docking (predictions): </a:t>
            </a:r>
            <a:r>
              <a:rPr lang="en-US" sz="2000" dirty="0" err="1"/>
              <a:t>AutoDock</a:t>
            </a:r>
            <a:r>
              <a:rPr lang="en-US" sz="2000" dirty="0"/>
              <a:t>, </a:t>
            </a:r>
            <a:r>
              <a:rPr lang="en-US" sz="2000" dirty="0" err="1"/>
              <a:t>AutoDock</a:t>
            </a:r>
            <a:r>
              <a:rPr lang="en-US" sz="2000" dirty="0"/>
              <a:t> Vina, etc. + commercial programs like </a:t>
            </a:r>
            <a:r>
              <a:rPr lang="en-US" sz="2000" dirty="0" err="1"/>
              <a:t>FlexX</a:t>
            </a:r>
            <a:r>
              <a:rPr lang="en-US" sz="2000" dirty="0"/>
              <a:t>, Glide, etc.</a:t>
            </a:r>
          </a:p>
        </p:txBody>
      </p:sp>
    </p:spTree>
    <p:extLst>
      <p:ext uri="{BB962C8B-B14F-4D97-AF65-F5344CB8AC3E}">
        <p14:creationId xmlns:p14="http://schemas.microsoft.com/office/powerpoint/2010/main" val="60485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DEE91E0-2A43-49BF-BFEB-4A6050B97DD1}"/>
              </a:ext>
            </a:extLst>
          </p:cNvPr>
          <p:cNvSpPr/>
          <p:nvPr/>
        </p:nvSpPr>
        <p:spPr>
          <a:xfrm>
            <a:off x="1524000" y="864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Small molecule docking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67658-C977-432A-B364-06F4E47E8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17" y="773033"/>
            <a:ext cx="3812365" cy="25296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5B80BD-6415-44B5-B6BC-4A39966F540B}"/>
              </a:ext>
            </a:extLst>
          </p:cNvPr>
          <p:cNvSpPr txBox="1"/>
          <p:nvPr/>
        </p:nvSpPr>
        <p:spPr>
          <a:xfrm>
            <a:off x="744717" y="3141424"/>
            <a:ext cx="11048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Core method: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Sample</a:t>
            </a:r>
            <a:r>
              <a:rPr lang="en-US" b="1" dirty="0"/>
              <a:t> relative </a:t>
            </a:r>
            <a:r>
              <a:rPr lang="en-US" b="1" u="sng" dirty="0"/>
              <a:t>position &amp; orientation</a:t>
            </a:r>
            <a:r>
              <a:rPr lang="en-US" b="1" dirty="0"/>
              <a:t> between target and ligand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Sample</a:t>
            </a:r>
            <a:r>
              <a:rPr lang="en-US" b="1" dirty="0"/>
              <a:t> the </a:t>
            </a:r>
            <a:r>
              <a:rPr lang="en-US" b="1" u="sng" dirty="0"/>
              <a:t>torsions</a:t>
            </a:r>
            <a:r>
              <a:rPr lang="en-US" b="1" dirty="0"/>
              <a:t> of the ligand (plus possibly of the protein)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Score</a:t>
            </a:r>
            <a:r>
              <a:rPr lang="en-US" b="1" dirty="0"/>
              <a:t> the ligand-target poses and compare with decoys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Very difficult, with expertise critical as well as data about known binders and non-binders for each system.</a:t>
            </a:r>
          </a:p>
          <a:p>
            <a:endParaRPr lang="en-US" b="1" dirty="0"/>
          </a:p>
          <a:p>
            <a:r>
              <a:rPr lang="en-US" b="1" dirty="0"/>
              <a:t>But undergoing strong developments given the $$$ relevance for pharma!</a:t>
            </a:r>
            <a:endParaRPr lang="LID4096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200DE6-061D-4CE7-93BC-E08F64CD4AB7}"/>
              </a:ext>
            </a:extLst>
          </p:cNvPr>
          <p:cNvSpPr/>
          <p:nvPr/>
        </p:nvSpPr>
        <p:spPr>
          <a:xfrm>
            <a:off x="131975" y="6117314"/>
            <a:ext cx="11764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CAREFUL: Docking scores don’t mean anything if not done in the context of + and -  controls (“decoys”) !!!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TL;DR: For serious blind docking / virtual screening go to an expert group</a:t>
            </a:r>
          </a:p>
        </p:txBody>
      </p:sp>
    </p:spTree>
    <p:extLst>
      <p:ext uri="{BB962C8B-B14F-4D97-AF65-F5344CB8AC3E}">
        <p14:creationId xmlns:p14="http://schemas.microsoft.com/office/powerpoint/2010/main" val="137253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DEE91E0-2A43-49BF-BFEB-4A6050B97DD1}"/>
              </a:ext>
            </a:extLst>
          </p:cNvPr>
          <p:cNvSpPr/>
          <p:nvPr/>
        </p:nvSpPr>
        <p:spPr>
          <a:xfrm>
            <a:off x="1524000" y="864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Small molecule docking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21F2F-7232-4622-8388-8D5FB49FC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11" y="930275"/>
            <a:ext cx="7439378" cy="418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F03C3-9CD2-4FA7-84A3-FD6F245985AD}"/>
              </a:ext>
            </a:extLst>
          </p:cNvPr>
          <p:cNvSpPr txBox="1"/>
          <p:nvPr/>
        </p:nvSpPr>
        <p:spPr>
          <a:xfrm>
            <a:off x="1803401" y="5404794"/>
            <a:ext cx="861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AutoDock</a:t>
            </a:r>
            <a:r>
              <a:rPr lang="en-US" b="1" dirty="0"/>
              <a:t>, one of the reasonable, complete, free programs for small molecule docking</a:t>
            </a:r>
          </a:p>
        </p:txBody>
      </p:sp>
    </p:spTree>
    <p:extLst>
      <p:ext uri="{BB962C8B-B14F-4D97-AF65-F5344CB8AC3E}">
        <p14:creationId xmlns:p14="http://schemas.microsoft.com/office/powerpoint/2010/main" val="79361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DEE91E0-2A43-49BF-BFEB-4A6050B97DD1}"/>
              </a:ext>
            </a:extLst>
          </p:cNvPr>
          <p:cNvSpPr/>
          <p:nvPr/>
        </p:nvSpPr>
        <p:spPr>
          <a:xfrm>
            <a:off x="1524000" y="864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Small molecule docking for virtual screening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7890D-1264-432F-A140-0BA20F09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3" y="993774"/>
            <a:ext cx="5907158" cy="5023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2EFB5-374C-4CB8-9E31-54E599A16F45}"/>
              </a:ext>
            </a:extLst>
          </p:cNvPr>
          <p:cNvSpPr txBox="1"/>
          <p:nvPr/>
        </p:nvSpPr>
        <p:spPr>
          <a:xfrm>
            <a:off x="6686441" y="3016718"/>
            <a:ext cx="536415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good sampling + scoring for a given system, you can do virtual screening.</a:t>
            </a:r>
          </a:p>
          <a:p>
            <a:endParaRPr lang="en-US" b="1" dirty="0"/>
          </a:p>
          <a:p>
            <a:r>
              <a:rPr lang="en-US" b="1" dirty="0"/>
              <a:t>The goal is not to get *the* drug but to enrich a list in potentially good compounds, to target experimental assays and reduce time and money.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AIM: 1000 good in 10</a:t>
            </a:r>
            <a:r>
              <a:rPr lang="en-US" b="1" baseline="30000" dirty="0">
                <a:solidFill>
                  <a:srgbClr val="FF0000"/>
                </a:solidFill>
              </a:rPr>
              <a:t>9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10-100 good in </a:t>
            </a:r>
            <a:r>
              <a:rPr lang="en-US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 -10</a:t>
            </a:r>
            <a:r>
              <a:rPr lang="en-US" b="1" baseline="30000" dirty="0">
                <a:solidFill>
                  <a:srgbClr val="FF0000"/>
                </a:solidFill>
              </a:rPr>
              <a:t>4</a:t>
            </a:r>
          </a:p>
          <a:p>
            <a:endParaRPr lang="en-US" b="1" baseline="30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Then do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exps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on 10</a:t>
            </a:r>
            <a:r>
              <a:rPr lang="en-US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- 10</a:t>
            </a:r>
            <a:r>
              <a:rPr lang="en-US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not 10</a:t>
            </a:r>
            <a:r>
              <a:rPr lang="en-US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9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compounds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These are often just </a:t>
            </a:r>
            <a:r>
              <a:rPr lang="en-US" u="sng" dirty="0">
                <a:solidFill>
                  <a:srgbClr val="FF0000"/>
                </a:solidFill>
                <a:sym typeface="Wingdings" panose="05000000000000000000" pitchFamily="2" charset="2"/>
              </a:rPr>
              <a:t>leads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to be optimized later on (for potency, selectivity, and ADME* properties)</a:t>
            </a:r>
          </a:p>
          <a:p>
            <a:pPr algn="r"/>
            <a:endParaRPr lang="en-US" sz="1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r"/>
            <a:r>
              <a:rPr lang="en-US" sz="1000" dirty="0">
                <a:solidFill>
                  <a:srgbClr val="FF0000"/>
                </a:solidFill>
                <a:sym typeface="Wingdings" panose="05000000000000000000" pitchFamily="2" charset="2"/>
              </a:rPr>
              <a:t>* ADME= </a:t>
            </a:r>
            <a:r>
              <a:rPr lang="en-US" sz="1000" b="1" dirty="0">
                <a:solidFill>
                  <a:srgbClr val="FF0000"/>
                </a:solidFill>
              </a:rPr>
              <a:t>absorption, distribution, metabolism and elimination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endParaRPr lang="en-US" sz="10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0177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DEE91E0-2A43-49BF-BFEB-4A6050B97DD1}"/>
              </a:ext>
            </a:extLst>
          </p:cNvPr>
          <p:cNvSpPr/>
          <p:nvPr/>
        </p:nvSpPr>
        <p:spPr>
          <a:xfrm>
            <a:off x="94267" y="86408"/>
            <a:ext cx="11642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Small molecule docking / Virtual screening, some more notes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2EFB5-374C-4CB8-9E31-54E599A16F45}"/>
              </a:ext>
            </a:extLst>
          </p:cNvPr>
          <p:cNvSpPr txBox="1"/>
          <p:nvPr/>
        </p:nvSpPr>
        <p:spPr>
          <a:xfrm>
            <a:off x="-47467" y="1430669"/>
            <a:ext cx="3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1) You first need to know your target, </a:t>
            </a:r>
            <a:r>
              <a:rPr lang="en-US" b="1" dirty="0" err="1"/>
              <a:t>allosterism</a:t>
            </a:r>
            <a:r>
              <a:rPr lang="en-US" b="1" dirty="0"/>
              <a:t>, etc. and find and druggable pockets</a:t>
            </a:r>
            <a:endParaRPr lang="LID4096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F1D5B-98AE-4F27-8D72-E8327BDB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42" y="841130"/>
            <a:ext cx="3022212" cy="2102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6F3B8-37BB-41CD-AAA2-B6D3AA263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66" y="2334353"/>
            <a:ext cx="2985844" cy="2102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636A37-5D6F-4C4B-8E49-5DDEC3E91D11}"/>
              </a:ext>
            </a:extLst>
          </p:cNvPr>
          <p:cNvSpPr txBox="1"/>
          <p:nvPr/>
        </p:nvSpPr>
        <p:spPr>
          <a:xfrm>
            <a:off x="8112270" y="887215"/>
            <a:ext cx="3916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2) It’s now trendy to reveal “cryptic” pockets by MD, then try to make drugs that bind to them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1BB419-0A5A-4C88-A478-6CC6CBB2B702}"/>
              </a:ext>
            </a:extLst>
          </p:cNvPr>
          <p:cNvGrpSpPr/>
          <p:nvPr/>
        </p:nvGrpSpPr>
        <p:grpSpPr>
          <a:xfrm>
            <a:off x="5575430" y="2758696"/>
            <a:ext cx="5799224" cy="3918629"/>
            <a:chOff x="4051430" y="2758695"/>
            <a:chExt cx="5799224" cy="39186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F96D5D-5D7E-4554-ACD0-C9EE233A2848}"/>
                </a:ext>
              </a:extLst>
            </p:cNvPr>
            <p:cNvGrpSpPr/>
            <p:nvPr/>
          </p:nvGrpSpPr>
          <p:grpSpPr>
            <a:xfrm>
              <a:off x="7474390" y="2758695"/>
              <a:ext cx="2376264" cy="3918629"/>
              <a:chOff x="4594024" y="454412"/>
              <a:chExt cx="2376264" cy="3918629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9B8099AB-3901-4351-A90E-62DF57411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61"/>
              <a:stretch/>
            </p:blipFill>
            <p:spPr bwMode="auto">
              <a:xfrm>
                <a:off x="4594024" y="454412"/>
                <a:ext cx="2376264" cy="3671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842B51F-478F-4513-BE58-8134285856F3}"/>
                  </a:ext>
                </a:extLst>
              </p:cNvPr>
              <p:cNvSpPr/>
              <p:nvPr/>
            </p:nvSpPr>
            <p:spPr>
              <a:xfrm>
                <a:off x="4666032" y="4126820"/>
                <a:ext cx="22477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Pan … Shaw </a:t>
                </a:r>
                <a:r>
                  <a:rPr lang="en-US" sz="1000" i="1" dirty="0"/>
                  <a:t>Drug Discovery Today </a:t>
                </a:r>
                <a:r>
                  <a:rPr lang="en-US" sz="1000" dirty="0"/>
                  <a:t>2016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DD01D6-0D01-4310-9D10-BEB645A9144C}"/>
                </a:ext>
              </a:extLst>
            </p:cNvPr>
            <p:cNvSpPr txBox="1"/>
            <p:nvPr/>
          </p:nvSpPr>
          <p:spPr>
            <a:xfrm>
              <a:off x="4051430" y="4952900"/>
              <a:ext cx="31928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3) Off-rates are gaining relevance over thermodynamic affinity. You can measure this quite well with accelerated MD</a:t>
              </a:r>
              <a:endParaRPr lang="LID4096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50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E6760-4410-4742-95B5-93A655A5A78F}"/>
              </a:ext>
            </a:extLst>
          </p:cNvPr>
          <p:cNvSpPr txBox="1"/>
          <p:nvPr/>
        </p:nvSpPr>
        <p:spPr>
          <a:xfrm>
            <a:off x="317369" y="81442"/>
            <a:ext cx="1155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Canonical protein structures (secondary structures, coiled coils, …)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5F632-3AAB-4A62-9E9E-A7507DA69FF3}"/>
              </a:ext>
            </a:extLst>
          </p:cNvPr>
          <p:cNvSpPr txBox="1"/>
          <p:nvPr/>
        </p:nvSpPr>
        <p:spPr>
          <a:xfrm>
            <a:off x="131975" y="932332"/>
            <a:ext cx="12060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  <a:r>
              <a:rPr lang="en-US" b="1" dirty="0"/>
              <a:t>-helices and </a:t>
            </a:r>
            <a:r>
              <a:rPr lang="el-GR" b="1" dirty="0"/>
              <a:t>β</a:t>
            </a:r>
            <a:r>
              <a:rPr lang="en-US" b="1" dirty="0"/>
              <a:t>-strands right inside </a:t>
            </a:r>
            <a:r>
              <a:rPr lang="en-US" b="1" dirty="0" err="1"/>
              <a:t>PyMOL</a:t>
            </a:r>
            <a:r>
              <a:rPr lang="en-US" b="1" dirty="0"/>
              <a:t>           </a:t>
            </a:r>
            <a:r>
              <a:rPr lang="en-US" dirty="0"/>
              <a:t>--by hand or with </a:t>
            </a:r>
            <a:r>
              <a:rPr lang="en-US" i="1" dirty="0">
                <a:solidFill>
                  <a:srgbClr val="FF0000"/>
                </a:solidFill>
              </a:rPr>
              <a:t>for aa in "DCAHWLGELVWCT": </a:t>
            </a:r>
            <a:r>
              <a:rPr lang="en-US" i="1" dirty="0" err="1">
                <a:solidFill>
                  <a:srgbClr val="FF0000"/>
                </a:solidFill>
              </a:rPr>
              <a:t>cmd</a:t>
            </a:r>
            <a:r>
              <a:rPr lang="en-US" i="1" dirty="0">
                <a:solidFill>
                  <a:srgbClr val="FF0000"/>
                </a:solidFill>
              </a:rPr>
              <a:t>._alt(</a:t>
            </a:r>
            <a:r>
              <a:rPr lang="en-US" i="1" dirty="0" err="1">
                <a:solidFill>
                  <a:srgbClr val="FF0000"/>
                </a:solidFill>
              </a:rPr>
              <a:t>string.lower</a:t>
            </a:r>
            <a:r>
              <a:rPr lang="en-US" i="1" dirty="0">
                <a:solidFill>
                  <a:srgbClr val="FF0000"/>
                </a:solidFill>
              </a:rPr>
              <a:t>(aa))</a:t>
            </a:r>
          </a:p>
          <a:p>
            <a:r>
              <a:rPr lang="en-US" b="1" dirty="0"/>
              <a:t>                                                                                        </a:t>
            </a:r>
            <a:r>
              <a:rPr lang="en-US" dirty="0"/>
              <a:t>--assist this with sequence predictions et al</a:t>
            </a:r>
          </a:p>
          <a:p>
            <a:endParaRPr lang="en-US" b="1" dirty="0"/>
          </a:p>
          <a:p>
            <a:r>
              <a:rPr lang="en-US" b="1" dirty="0"/>
              <a:t>Coiled-coils                                                                   </a:t>
            </a:r>
            <a:r>
              <a:rPr lang="en-US" dirty="0"/>
              <a:t>--CCBuilder2: </a:t>
            </a:r>
            <a:r>
              <a:rPr lang="en-US" dirty="0">
                <a:hlinkClick r:id="rId2"/>
              </a:rPr>
              <a:t>https://onlinelibrary.wiley.com/doi/full/10.1002/pro.3279</a:t>
            </a:r>
            <a:r>
              <a:rPr lang="en-US" dirty="0"/>
              <a:t> </a:t>
            </a:r>
          </a:p>
          <a:p>
            <a:r>
              <a:rPr lang="en-US" dirty="0"/>
              <a:t>                                                                                       -- By D.N. </a:t>
            </a:r>
            <a:r>
              <a:rPr lang="en-US" dirty="0" err="1"/>
              <a:t>Wolfsson</a:t>
            </a:r>
            <a:r>
              <a:rPr lang="en-US" dirty="0"/>
              <a:t>, one of the “Masters of CCs”</a:t>
            </a:r>
          </a:p>
          <a:p>
            <a:r>
              <a:rPr lang="en-US" dirty="0"/>
              <a:t>                                                                           --Two more masters are G. </a:t>
            </a:r>
            <a:r>
              <a:rPr lang="en-US" dirty="0" err="1"/>
              <a:t>Grigoryan</a:t>
            </a:r>
            <a:r>
              <a:rPr lang="en-US" dirty="0"/>
              <a:t>, W. F. </a:t>
            </a:r>
            <a:r>
              <a:rPr lang="en-US" dirty="0" err="1"/>
              <a:t>DeGrado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https://grigoryanlab.org/cccp/</a:t>
            </a:r>
            <a:r>
              <a:rPr lang="en-US" dirty="0"/>
              <a:t> </a:t>
            </a:r>
          </a:p>
          <a:p>
            <a:r>
              <a:rPr lang="en-US" dirty="0"/>
              <a:t>                                                                      --Another good read: </a:t>
            </a:r>
            <a:r>
              <a:rPr lang="en-US" dirty="0">
                <a:hlinkClick r:id="rId4"/>
              </a:rPr>
              <a:t>https://onlinelibrary.wiley.com/doi/full/10.1002/bies.201600062</a:t>
            </a:r>
            <a:r>
              <a:rPr lang="en-US" dirty="0"/>
              <a:t> </a:t>
            </a:r>
          </a:p>
          <a:p>
            <a:r>
              <a:rPr lang="en-US" dirty="0"/>
              <a:t>                                                            -- For predictions from sequence: </a:t>
            </a:r>
            <a:r>
              <a:rPr lang="en-US" dirty="0">
                <a:hlinkClick r:id="rId5"/>
              </a:rPr>
              <a:t>http://cb.csail.mit.edu/cb/multicoil2/cgi-bin/multicoil2.cgi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9DB42-F022-4CCA-B18E-F3EB1F3E5D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9"/>
          <a:stretch/>
        </p:blipFill>
        <p:spPr>
          <a:xfrm>
            <a:off x="131975" y="3506771"/>
            <a:ext cx="5890010" cy="3278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2E6AB-4D52-43D6-A43A-E6D8051909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6"/>
          <a:stretch/>
        </p:blipFill>
        <p:spPr>
          <a:xfrm>
            <a:off x="6492423" y="3933370"/>
            <a:ext cx="5567602" cy="20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0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E6760-4410-4742-95B5-93A655A5A78F}"/>
              </a:ext>
            </a:extLst>
          </p:cNvPr>
          <p:cNvSpPr txBox="1"/>
          <p:nvPr/>
        </p:nvSpPr>
        <p:spPr>
          <a:xfrm>
            <a:off x="0" y="8418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Protein-X complexes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4EA59-740F-4271-B655-04F327B4FAC7}"/>
              </a:ext>
            </a:extLst>
          </p:cNvPr>
          <p:cNvSpPr txBox="1"/>
          <p:nvPr/>
        </p:nvSpPr>
        <p:spPr>
          <a:xfrm>
            <a:off x="56559" y="891372"/>
            <a:ext cx="1219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Surface predictions: </a:t>
            </a:r>
            <a:r>
              <a:rPr lang="en-US" sz="2200" dirty="0"/>
              <a:t>PESTO and </a:t>
            </a:r>
            <a:r>
              <a:rPr lang="en-US" sz="2200" dirty="0" err="1"/>
              <a:t>dMaSIF</a:t>
            </a:r>
            <a:r>
              <a:rPr lang="en-US" sz="2200" dirty="0"/>
              <a:t> both @ EPFL</a:t>
            </a:r>
          </a:p>
          <a:p>
            <a:endParaRPr lang="en-US" sz="2200" b="1" dirty="0"/>
          </a:p>
          <a:p>
            <a:r>
              <a:rPr lang="en-US" sz="2200" b="1" dirty="0"/>
              <a:t>AF2-multimer: </a:t>
            </a:r>
            <a:r>
              <a:rPr lang="en-US" sz="2200" dirty="0"/>
              <a:t>To “co-fold” two or more interacting proteins (</a:t>
            </a:r>
            <a:r>
              <a:rPr lang="en-US" sz="2200" dirty="0" err="1"/>
              <a:t>ColabFold</a:t>
            </a:r>
            <a:r>
              <a:rPr lang="en-US" sz="2200" dirty="0"/>
              <a:t>) / See Baker’s database for </a:t>
            </a:r>
            <a:r>
              <a:rPr lang="en-US" sz="2200" dirty="0" err="1"/>
              <a:t>eukas</a:t>
            </a:r>
            <a:endParaRPr lang="en-US" sz="2200" dirty="0"/>
          </a:p>
          <a:p>
            <a:endParaRPr lang="en-US" sz="2200" b="1" dirty="0"/>
          </a:p>
          <a:p>
            <a:r>
              <a:rPr lang="en-US" sz="2200" b="1" dirty="0" err="1"/>
              <a:t>MoRFs</a:t>
            </a:r>
            <a:r>
              <a:rPr lang="en-US" sz="2200" b="1" dirty="0"/>
              <a:t> </a:t>
            </a:r>
            <a:r>
              <a:rPr lang="en-US" sz="2200" dirty="0"/>
              <a:t>(</a:t>
            </a:r>
            <a:r>
              <a:rPr lang="en-US" sz="2400" dirty="0"/>
              <a:t>molecular recognition features) and</a:t>
            </a:r>
            <a:r>
              <a:rPr lang="en-US" sz="2200" b="1" dirty="0"/>
              <a:t> </a:t>
            </a:r>
            <a:r>
              <a:rPr lang="en-US" sz="2200" b="1" dirty="0" err="1"/>
              <a:t>SLiMs</a:t>
            </a:r>
            <a:r>
              <a:rPr lang="en-US" sz="2200" b="1" dirty="0"/>
              <a:t> </a:t>
            </a:r>
            <a:r>
              <a:rPr lang="en-US" sz="2200" dirty="0"/>
              <a:t>(</a:t>
            </a:r>
            <a:r>
              <a:rPr lang="en-US" sz="2400" dirty="0"/>
              <a:t>short linear sequence motifs</a:t>
            </a:r>
            <a:r>
              <a:rPr lang="en-US" sz="2200" dirty="0"/>
              <a:t>) in disordered proteins/regions. Among the lots of tools I like IUPRED to detect disordered regions and tools by </a:t>
            </a:r>
            <a:r>
              <a:rPr lang="en-US" sz="2200" dirty="0" err="1"/>
              <a:t>Jörg</a:t>
            </a:r>
            <a:r>
              <a:rPr lang="en-US" sz="2200" dirty="0"/>
              <a:t> </a:t>
            </a:r>
            <a:r>
              <a:rPr lang="en-US" sz="2200" dirty="0" err="1"/>
              <a:t>Gsponer</a:t>
            </a:r>
            <a:r>
              <a:rPr lang="en-US" sz="2200" dirty="0"/>
              <a:t> for actual prediction of binding sites</a:t>
            </a:r>
          </a:p>
          <a:p>
            <a:endParaRPr lang="en-US" sz="2200" dirty="0"/>
          </a:p>
          <a:p>
            <a:r>
              <a:rPr lang="en-US" sz="2200" b="1" dirty="0"/>
              <a:t>Most-studied </a:t>
            </a:r>
            <a:r>
              <a:rPr lang="en-US" sz="2200" b="1" dirty="0" err="1"/>
              <a:t>MoRFs</a:t>
            </a:r>
            <a:r>
              <a:rPr lang="en-US" sz="2200" b="1" dirty="0"/>
              <a:t>/</a:t>
            </a:r>
            <a:r>
              <a:rPr lang="en-US" sz="2200" b="1" dirty="0" err="1"/>
              <a:t>SLiMs</a:t>
            </a:r>
            <a:r>
              <a:rPr lang="en-US" sz="2200" b="1" dirty="0"/>
              <a:t>:</a:t>
            </a:r>
            <a:r>
              <a:rPr lang="en-US" sz="2200" dirty="0"/>
              <a:t>    -- Signal peptides, localizations signals (NLS, NES, mitochondrial, etc.).</a:t>
            </a:r>
          </a:p>
          <a:p>
            <a:r>
              <a:rPr lang="en-US" sz="2200" dirty="0"/>
              <a:t>                                                        -- Specialized predictors, databases, and papers.</a:t>
            </a:r>
          </a:p>
          <a:p>
            <a:r>
              <a:rPr lang="en-US" sz="2200" dirty="0"/>
              <a:t>                                                        -- Often can model based on the predictions. Ex. for NLS in next slide</a:t>
            </a:r>
          </a:p>
        </p:txBody>
      </p:sp>
    </p:spTree>
    <p:extLst>
      <p:ext uri="{BB962C8B-B14F-4D97-AF65-F5344CB8AC3E}">
        <p14:creationId xmlns:p14="http://schemas.microsoft.com/office/powerpoint/2010/main" val="124346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6366</TotalTime>
  <Words>2458</Words>
  <Application>Microsoft Office PowerPoint</Application>
  <PresentationFormat>Widescreen</PresentationFormat>
  <Paragraphs>315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Modeling biomolecules and assemblies other thank “just” whole proteins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Luciano</dc:creator>
  <cp:lastModifiedBy>Luciano Abriata</cp:lastModifiedBy>
  <cp:revision>32</cp:revision>
  <dcterms:created xsi:type="dcterms:W3CDTF">2022-03-02T09:19:37Z</dcterms:created>
  <dcterms:modified xsi:type="dcterms:W3CDTF">2024-03-03T16:55:18Z</dcterms:modified>
</cp:coreProperties>
</file>